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663" r:id="rId3"/>
    <p:sldId id="286" r:id="rId4"/>
    <p:sldId id="328" r:id="rId5"/>
    <p:sldId id="326" r:id="rId6"/>
    <p:sldId id="662" r:id="rId7"/>
    <p:sldId id="312" r:id="rId8"/>
    <p:sldId id="659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5CA"/>
    <a:srgbClr val="002548"/>
    <a:srgbClr val="003E74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9777E1-B858-449F-9419-502207898B0D}" v="4" dt="2023-06-07T18:17:17.197"/>
    <p1510:client id="{1EEED3D4-4B98-250B-9FF4-830475EFC138}" v="303" dt="2023-06-20T13:35:49.304"/>
    <p1510:client id="{3CA85212-75F3-4036-AFF0-C5077BC8B39B}" v="14" dt="2023-06-07T14:34:06.771"/>
    <p1510:client id="{D06DC23E-59D5-1A31-C19E-8F0B549F1B96}" v="40" dt="2023-06-20T13:22:19.094"/>
    <p1510:client id="{F51F5C0C-9AEB-C7B7-F623-96E92882609C}" v="14" dt="2023-06-07T13:07:48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40" autoAdjust="0"/>
  </p:normalViewPr>
  <p:slideViewPr>
    <p:cSldViewPr snapToGrid="0" snapToObjects="1">
      <p:cViewPr varScale="1">
        <p:scale>
          <a:sx n="156" d="100"/>
          <a:sy n="156" d="100"/>
        </p:scale>
        <p:origin x="324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20 June, 2023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20 June, 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20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5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GB" baseline="0" dirty="0"/>
              <a:t>Complex and adaptive</a:t>
            </a:r>
          </a:p>
          <a:p>
            <a:r>
              <a:rPr lang="en-GB" baseline="0" dirty="0"/>
              <a:t>Multiple decision nodes</a:t>
            </a:r>
          </a:p>
          <a:p>
            <a:r>
              <a:rPr lang="en-GB" baseline="0" dirty="0"/>
              <a:t>Different factors / components that influence decision making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20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2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GB" sz="1200" dirty="0">
                <a:solidFill>
                  <a:srgbClr val="000000"/>
                </a:solidFill>
              </a:rPr>
              <a:t>Provide better and more </a:t>
            </a:r>
            <a:r>
              <a:rPr lang="en-GB" sz="1200" b="1" dirty="0">
                <a:solidFill>
                  <a:srgbClr val="00B0F0"/>
                </a:solidFill>
              </a:rPr>
              <a:t>individualised</a:t>
            </a:r>
            <a:r>
              <a:rPr lang="en-GB" sz="1200" b="1" dirty="0">
                <a:solidFill>
                  <a:srgbClr val="000000"/>
                </a:solidFill>
              </a:rPr>
              <a:t> </a:t>
            </a:r>
            <a:r>
              <a:rPr lang="en-GB" sz="1200" dirty="0">
                <a:solidFill>
                  <a:srgbClr val="000000"/>
                </a:solidFill>
              </a:rPr>
              <a:t>data at each step of the physicians</a:t>
            </a:r>
            <a:r>
              <a:rPr lang="en-GB" sz="1200" b="1" dirty="0">
                <a:solidFill>
                  <a:srgbClr val="000000"/>
                </a:solidFill>
              </a:rPr>
              <a:t> </a:t>
            </a:r>
            <a:r>
              <a:rPr lang="en-GB" sz="1200" b="1" dirty="0">
                <a:solidFill>
                  <a:srgbClr val="00B0F0"/>
                </a:solidFill>
              </a:rPr>
              <a:t>decision making pathway</a:t>
            </a:r>
            <a:r>
              <a:rPr lang="en-GB" sz="1200" b="1" dirty="0">
                <a:solidFill>
                  <a:srgbClr val="000000"/>
                </a:solidFill>
              </a:rPr>
              <a:t> </a:t>
            </a:r>
            <a:r>
              <a:rPr lang="en-GB" sz="1200" dirty="0">
                <a:solidFill>
                  <a:srgbClr val="000000"/>
                </a:solidFill>
              </a:rPr>
              <a:t>to promote better decisions</a:t>
            </a:r>
          </a:p>
          <a:p>
            <a:pPr algn="just"/>
            <a:endParaRPr lang="en-GB" sz="1200" dirty="0">
              <a:solidFill>
                <a:srgbClr val="000000"/>
              </a:solidFill>
            </a:endParaRPr>
          </a:p>
          <a:p>
            <a:pPr algn="just"/>
            <a:r>
              <a:rPr lang="en-GB" sz="1200" dirty="0">
                <a:solidFill>
                  <a:srgbClr val="000000"/>
                </a:solidFill>
              </a:rPr>
              <a:t>Shift towards </a:t>
            </a:r>
            <a:r>
              <a:rPr lang="en-GB" sz="1200" b="1" dirty="0">
                <a:solidFill>
                  <a:srgbClr val="000000"/>
                </a:solidFill>
              </a:rPr>
              <a:t>personalised antibiotic therapy </a:t>
            </a:r>
            <a:r>
              <a:rPr lang="en-GB" sz="1200" b="0" dirty="0">
                <a:solidFill>
                  <a:srgbClr val="000000"/>
                </a:solidFill>
              </a:rPr>
              <a:t>which will</a:t>
            </a:r>
            <a:r>
              <a:rPr lang="en-GB" sz="1200" b="0" baseline="0" dirty="0">
                <a:solidFill>
                  <a:srgbClr val="000000"/>
                </a:solidFill>
              </a:rPr>
              <a:t> require major shift in behaviour change approaches</a:t>
            </a:r>
          </a:p>
          <a:p>
            <a:pPr algn="just"/>
            <a:endParaRPr lang="en-GB" sz="1200" b="0" baseline="0" dirty="0">
              <a:solidFill>
                <a:srgbClr val="000000"/>
              </a:solidFill>
            </a:endParaRPr>
          </a:p>
          <a:p>
            <a:pPr algn="just"/>
            <a:r>
              <a:rPr lang="en-GB" sz="1200" b="0" baseline="0" dirty="0">
                <a:solidFill>
                  <a:srgbClr val="000000"/>
                </a:solidFill>
              </a:rPr>
              <a:t>Focus on four areas &amp; potential challenges…</a:t>
            </a:r>
          </a:p>
          <a:p>
            <a:pPr algn="just"/>
            <a:endParaRPr lang="en-GB" sz="1200" b="0" baseline="0" dirty="0">
              <a:solidFill>
                <a:srgbClr val="000000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n-GB" sz="1200" b="0" baseline="0" dirty="0">
                <a:solidFill>
                  <a:srgbClr val="000000"/>
                </a:solidFill>
              </a:rPr>
              <a:t>Diagnostics and need for linkage</a:t>
            </a:r>
          </a:p>
          <a:p>
            <a:pPr marL="171450" indent="-171450" algn="just">
              <a:buFontTx/>
              <a:buChar char="-"/>
            </a:pPr>
            <a:r>
              <a:rPr lang="en-GB" sz="1200" b="0" baseline="0" dirty="0">
                <a:solidFill>
                  <a:srgbClr val="000000"/>
                </a:solidFill>
              </a:rPr>
              <a:t>AI and concerns with using computers</a:t>
            </a:r>
          </a:p>
          <a:p>
            <a:pPr marL="171450" indent="-171450" algn="just">
              <a:buFontTx/>
              <a:buChar char="-"/>
            </a:pPr>
            <a:r>
              <a:rPr lang="en-GB" sz="1200" b="0" baseline="0" dirty="0">
                <a:solidFill>
                  <a:srgbClr val="000000"/>
                </a:solidFill>
              </a:rPr>
              <a:t>Removing need for behaviour through </a:t>
            </a:r>
            <a:r>
              <a:rPr lang="en-GB" sz="1200" b="0" baseline="0" dirty="0" err="1">
                <a:solidFill>
                  <a:srgbClr val="000000"/>
                </a:solidFill>
              </a:rPr>
              <a:t>automoation</a:t>
            </a:r>
            <a:endParaRPr lang="en-GB" sz="1200" b="0" baseline="0" dirty="0">
              <a:solidFill>
                <a:srgbClr val="000000"/>
              </a:solidFill>
            </a:endParaRPr>
          </a:p>
          <a:p>
            <a:pPr marL="171450" indent="-171450" algn="just">
              <a:buFontTx/>
              <a:buChar char="-"/>
            </a:pPr>
            <a:r>
              <a:rPr lang="en-GB" sz="1200" b="0" baseline="0" dirty="0">
                <a:solidFill>
                  <a:srgbClr val="000000"/>
                </a:solidFill>
              </a:rPr>
              <a:t>Patients are engaged in decision making to promote better behaviours towards </a:t>
            </a:r>
            <a:r>
              <a:rPr lang="en-GB" sz="1200" b="0" baseline="0" dirty="0" err="1">
                <a:solidFill>
                  <a:srgbClr val="000000"/>
                </a:solidFill>
              </a:rPr>
              <a:t>abx</a:t>
            </a:r>
            <a:endParaRPr lang="en-GB" sz="1200" b="1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20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b="1"/>
              <a:t>Real-world evaluation:</a:t>
            </a:r>
            <a:endParaRPr lang="en-US"/>
          </a:p>
          <a:p>
            <a:pPr marL="380365" indent="-380365">
              <a:buFont typeface="Arial,Sans-Serif"/>
              <a:buChar char="•"/>
            </a:pPr>
            <a:r>
              <a:rPr lang="en-GB" dirty="0"/>
              <a:t>High concordance with clinical practice.</a:t>
            </a:r>
          </a:p>
          <a:p>
            <a:pPr marL="380365" indent="-380365">
              <a:buFont typeface="Arial,Sans-Serif"/>
              <a:buChar char="•"/>
            </a:pPr>
            <a:r>
              <a:rPr lang="en-GB" dirty="0"/>
              <a:t>Tools to support:</a:t>
            </a:r>
          </a:p>
          <a:p>
            <a:pPr marL="837565" lvl="1" indent="-380365">
              <a:buFont typeface="Arial,Sans-Serif"/>
              <a:buChar char="•"/>
            </a:pPr>
            <a:r>
              <a:rPr lang="en-GB" dirty="0"/>
              <a:t>Narrower antibiotic spectrum.</a:t>
            </a:r>
          </a:p>
          <a:p>
            <a:pPr marL="837565" lvl="1" indent="-380365">
              <a:buFont typeface="Arial,Sans-Serif"/>
              <a:buChar char="•"/>
            </a:pPr>
            <a:r>
              <a:rPr lang="en-GB" dirty="0"/>
              <a:t>Prediction of infection likelihood. </a:t>
            </a:r>
          </a:p>
          <a:p>
            <a:pPr marL="837565" lvl="1" indent="-380365">
              <a:buFont typeface="Arial,Sans-Serif"/>
              <a:buChar char="•"/>
            </a:pPr>
            <a:r>
              <a:rPr lang="en-GB" dirty="0"/>
              <a:t>Decisions on antimicrobial duration.</a:t>
            </a:r>
          </a:p>
          <a:p>
            <a:pPr marL="837565" lvl="1" indent="-380365">
              <a:buFont typeface="Arial,Sans-Serif"/>
              <a:buChar char="•"/>
            </a:pPr>
            <a:r>
              <a:rPr lang="en-GB" dirty="0"/>
              <a:t>Understanding of local resistance trends.</a:t>
            </a:r>
          </a:p>
          <a:p>
            <a:pPr marL="380365" indent="-380365">
              <a:buFont typeface="Arial,Sans-Serif"/>
              <a:buChar char="•"/>
            </a:pPr>
            <a:r>
              <a:rPr lang="en-GB" dirty="0"/>
              <a:t>Rapid adaption to support COVID-19 management.</a:t>
            </a:r>
          </a:p>
          <a:p>
            <a:pPr marL="380365" indent="-380365">
              <a:buFont typeface="Arial,Sans-Serif"/>
              <a:buChar char="•"/>
            </a:pPr>
            <a:r>
              <a:rPr lang="en-GB" dirty="0"/>
              <a:t>Embedded within information technology infrastructure.</a:t>
            </a:r>
          </a:p>
          <a:p>
            <a:pPr marL="380365" indent="-380365">
              <a:buFont typeface="Arial,Sans-Serif"/>
              <a:buChar char="•"/>
            </a:pPr>
            <a:r>
              <a:rPr lang="en-GB" dirty="0"/>
              <a:t>Consideration of equity in decision making.</a:t>
            </a:r>
          </a:p>
          <a:p>
            <a:pPr marL="380365" indent="-380365">
              <a:buFont typeface="Arial,Sans-Serif"/>
              <a:buChar char="•"/>
            </a:pPr>
            <a:r>
              <a:rPr lang="en-GB" dirty="0"/>
              <a:t>Ongoing requirement to explore adoption and influence on behaviour.  </a:t>
            </a:r>
            <a:endParaRPr lang="en-US" dirty="0"/>
          </a:p>
          <a:p>
            <a:endParaRPr lang="en-GB" altLang="en-US" dirty="0">
              <a:cs typeface="Arial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765E944-F023-46B9-9E78-A26E40A629C4}" type="slidenum">
              <a:rPr lang="da-DK" altLang="en-US"/>
              <a:pPr>
                <a:spcBef>
                  <a:spcPct val="0"/>
                </a:spcBef>
              </a:pPr>
              <a:t>5</a:t>
            </a:fld>
            <a:endParaRPr lang="da-DK" altLang="en-US"/>
          </a:p>
        </p:txBody>
      </p:sp>
    </p:spTree>
    <p:extLst>
      <p:ext uri="{BB962C8B-B14F-4D97-AF65-F5344CB8AC3E}">
        <p14:creationId xmlns:p14="http://schemas.microsoft.com/office/powerpoint/2010/main" val="3979066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Link real time drug monitoring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Link in-patient monitoring of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Automatically adjust amount of antibiotic delivered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the individual patient 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 June, 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51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sz="1200" dirty="0"/>
              <a:t>There are a barriers to delivering truly </a:t>
            </a:r>
            <a:r>
              <a:rPr lang="en-US" sz="1200" dirty="0" err="1"/>
              <a:t>individualised</a:t>
            </a:r>
            <a:r>
              <a:rPr lang="en-US" sz="1200" dirty="0"/>
              <a:t> antimicrobial therapy. </a:t>
            </a:r>
          </a:p>
          <a:p>
            <a:r>
              <a:rPr lang="en-US" sz="1200" dirty="0"/>
              <a:t>AI and biosensors provide opportunities to address some of the current gaps.</a:t>
            </a:r>
          </a:p>
          <a:p>
            <a:r>
              <a:rPr lang="en-US" sz="1200" dirty="0"/>
              <a:t>In vivo antimicrobial pharmacodynamic estimation may be a possibility.</a:t>
            </a:r>
          </a:p>
          <a:p>
            <a:r>
              <a:rPr lang="en-US" sz="1200" dirty="0"/>
              <a:t>Focus on integration of decision support mechanisms. </a:t>
            </a:r>
          </a:p>
          <a:p>
            <a:r>
              <a:rPr lang="en-US" sz="1200" dirty="0"/>
              <a:t>Future-proof tools to work with emerging technologies. </a:t>
            </a:r>
          </a:p>
          <a:p>
            <a:r>
              <a:rPr lang="en-US" sz="1200" dirty="0"/>
              <a:t>Understand human </a:t>
            </a:r>
            <a:r>
              <a:rPr lang="en-US" sz="1200" dirty="0" err="1"/>
              <a:t>behaviour</a:t>
            </a:r>
            <a:r>
              <a:rPr lang="en-US" sz="1200" dirty="0"/>
              <a:t> to support future adoption.</a:t>
            </a:r>
          </a:p>
          <a:p>
            <a:pPr marL="0" indent="0">
              <a:buNone/>
            </a:pPr>
            <a:endParaRPr lang="en-US" sz="1200" dirty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20 June,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1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12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  <p:sldLayoutId id="2147483661" r:id="rId1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26" Type="http://schemas.openxmlformats.org/officeDocument/2006/relationships/image" Target="../media/image43.png"/><Relationship Id="rId21" Type="http://schemas.openxmlformats.org/officeDocument/2006/relationships/image" Target="../media/image38.jpeg"/><Relationship Id="rId34" Type="http://schemas.openxmlformats.org/officeDocument/2006/relationships/image" Target="../media/image51.jpeg"/><Relationship Id="rId7" Type="http://schemas.openxmlformats.org/officeDocument/2006/relationships/image" Target="../media/image25.pn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5" Type="http://schemas.openxmlformats.org/officeDocument/2006/relationships/image" Target="../media/image42.jpeg"/><Relationship Id="rId33" Type="http://schemas.openxmlformats.org/officeDocument/2006/relationships/image" Target="../media/image50.jpeg"/><Relationship Id="rId38" Type="http://schemas.openxmlformats.org/officeDocument/2006/relationships/image" Target="../media/image55.png"/><Relationship Id="rId2" Type="http://schemas.openxmlformats.org/officeDocument/2006/relationships/image" Target="../media/image21.jpeg"/><Relationship Id="rId16" Type="http://schemas.openxmlformats.org/officeDocument/2006/relationships/image" Target="../media/image33.jpeg"/><Relationship Id="rId20" Type="http://schemas.openxmlformats.org/officeDocument/2006/relationships/image" Target="../media/image37.jpe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24" Type="http://schemas.openxmlformats.org/officeDocument/2006/relationships/image" Target="../media/image41.png"/><Relationship Id="rId32" Type="http://schemas.openxmlformats.org/officeDocument/2006/relationships/image" Target="../media/image49.jpeg"/><Relationship Id="rId37" Type="http://schemas.openxmlformats.org/officeDocument/2006/relationships/image" Target="../media/image54.png"/><Relationship Id="rId5" Type="http://schemas.openxmlformats.org/officeDocument/2006/relationships/image" Target="../media/image23.png"/><Relationship Id="rId15" Type="http://schemas.openxmlformats.org/officeDocument/2006/relationships/image" Target="../media/image32.jpeg"/><Relationship Id="rId23" Type="http://schemas.openxmlformats.org/officeDocument/2006/relationships/image" Target="../media/image40.jpeg"/><Relationship Id="rId28" Type="http://schemas.openxmlformats.org/officeDocument/2006/relationships/image" Target="../media/image45.png"/><Relationship Id="rId36" Type="http://schemas.openxmlformats.org/officeDocument/2006/relationships/image" Target="../media/image53.png"/><Relationship Id="rId10" Type="http://schemas.openxmlformats.org/officeDocument/2006/relationships/image" Target="../media/image27.png"/><Relationship Id="rId19" Type="http://schemas.openxmlformats.org/officeDocument/2006/relationships/image" Target="../media/image36.jpeg"/><Relationship Id="rId31" Type="http://schemas.openxmlformats.org/officeDocument/2006/relationships/image" Target="../media/image48.png"/><Relationship Id="rId4" Type="http://schemas.openxmlformats.org/officeDocument/2006/relationships/image" Target="../media/image22.jpeg"/><Relationship Id="rId9" Type="http://schemas.openxmlformats.org/officeDocument/2006/relationships/image" Target="../media/image2.png"/><Relationship Id="rId14" Type="http://schemas.openxmlformats.org/officeDocument/2006/relationships/image" Target="../media/image31.jpeg"/><Relationship Id="rId22" Type="http://schemas.openxmlformats.org/officeDocument/2006/relationships/image" Target="../media/image39.jpeg"/><Relationship Id="rId27" Type="http://schemas.openxmlformats.org/officeDocument/2006/relationships/image" Target="../media/image44.jpeg"/><Relationship Id="rId30" Type="http://schemas.openxmlformats.org/officeDocument/2006/relationships/image" Target="../media/image47.png"/><Relationship Id="rId35" Type="http://schemas.openxmlformats.org/officeDocument/2006/relationships/image" Target="../media/image52.jpeg"/><Relationship Id="rId8" Type="http://schemas.openxmlformats.org/officeDocument/2006/relationships/image" Target="../media/image26.jpe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199" y="2923137"/>
            <a:ext cx="5921117" cy="45338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1300" dirty="0"/>
              <a:t>CAMO-UK Research Meeting </a:t>
            </a:r>
          </a:p>
          <a:p>
            <a:r>
              <a:rPr lang="en-GB" sz="1300" dirty="0"/>
              <a:t>21/06/2023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>
                <a:ea typeface="Calibri"/>
              </a:rPr>
              <a:t>Artificial</a:t>
            </a:r>
            <a:r>
              <a:rPr lang="en-GB" sz="3000" dirty="0">
                <a:effectLst/>
                <a:ea typeface="Calibri"/>
              </a:rPr>
              <a:t> intelligence and real-time monitoring</a:t>
            </a:r>
            <a:r>
              <a:rPr lang="en-GB" sz="3000" dirty="0">
                <a:ea typeface="Calibri"/>
              </a:rPr>
              <a:t> to </a:t>
            </a:r>
            <a:r>
              <a:rPr lang="en-GB" sz="3000" dirty="0">
                <a:effectLst/>
                <a:ea typeface="Calibri"/>
              </a:rPr>
              <a:t>support optimised antimicrobial use</a:t>
            </a:r>
            <a:endParaRPr lang="en-US" sz="3000" dirty="0">
              <a:ea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199" y="3782658"/>
            <a:ext cx="6717958" cy="254858"/>
          </a:xfrm>
        </p:spPr>
        <p:txBody>
          <a:bodyPr/>
          <a:lstStyle/>
          <a:p>
            <a:r>
              <a:rPr lang="en-US" sz="1000" dirty="0"/>
              <a:t>Dr Timothy Miles Rawson, BSc (hons), MBBS, MRCP (UK), PDME, DTM&amp;H, PhD</a:t>
            </a:r>
          </a:p>
          <a:p>
            <a:r>
              <a:rPr lang="en-US" sz="1000" dirty="0"/>
              <a:t>Health Protection Research Unit for Healthcare Associated Infections and Antimicrobial Resistance</a:t>
            </a:r>
          </a:p>
          <a:p>
            <a:r>
              <a:rPr lang="en-US" sz="1000" dirty="0"/>
              <a:t>Centre for Antimicrobial </a:t>
            </a:r>
            <a:r>
              <a:rPr lang="en-US" sz="1000" dirty="0" err="1"/>
              <a:t>Optimisation</a:t>
            </a:r>
            <a:r>
              <a:rPr lang="en-US" sz="1000" dirty="0"/>
              <a:t>, Imperial College London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BD4BA-AD7F-4A72-930B-C1A6DD973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40" b="18116"/>
          <a:stretch/>
        </p:blipFill>
        <p:spPr>
          <a:xfrm>
            <a:off x="7473944" y="161201"/>
            <a:ext cx="1323140" cy="86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677A63-FAAB-4750-B94D-4442B57512A1}"/>
              </a:ext>
            </a:extLst>
          </p:cNvPr>
          <p:cNvSpPr/>
          <p:nvPr/>
        </p:nvSpPr>
        <p:spPr>
          <a:xfrm>
            <a:off x="274736" y="405582"/>
            <a:ext cx="2040609" cy="55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1FBD2B2-B65F-4C8D-8817-829780F2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367761"/>
            <a:ext cx="8229600" cy="380667"/>
          </a:xfrm>
        </p:spPr>
        <p:txBody>
          <a:bodyPr/>
          <a:lstStyle/>
          <a:p>
            <a:r>
              <a:rPr lang="en-US" sz="2800" dirty="0"/>
              <a:t>Antimicrobial decision making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BE421-45FF-4DE5-9A1E-430A94DBA5D1}"/>
              </a:ext>
            </a:extLst>
          </p:cNvPr>
          <p:cNvSpPr txBox="1"/>
          <p:nvPr/>
        </p:nvSpPr>
        <p:spPr>
          <a:xfrm>
            <a:off x="1230992" y="4858792"/>
            <a:ext cx="7946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Rawson &amp; Moore. Clinical Microbiology &amp; Infection,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B4E03-9600-4752-A89D-BC7EE811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79" y="86832"/>
            <a:ext cx="1334229" cy="87157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BBC760D-AB04-4AA6-BC5F-744D8489F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55" y="1166505"/>
            <a:ext cx="7057511" cy="29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39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31595E-C369-4FE3-9275-0443A948413C}"/>
              </a:ext>
            </a:extLst>
          </p:cNvPr>
          <p:cNvSpPr/>
          <p:nvPr/>
        </p:nvSpPr>
        <p:spPr>
          <a:xfrm>
            <a:off x="274736" y="405582"/>
            <a:ext cx="2040609" cy="55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367761"/>
            <a:ext cx="8229600" cy="380667"/>
          </a:xfrm>
        </p:spPr>
        <p:txBody>
          <a:bodyPr/>
          <a:lstStyle/>
          <a:p>
            <a:r>
              <a:rPr lang="en-US" sz="2800" dirty="0"/>
              <a:t>Individual decision making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85F31-9095-4B05-9B71-ED0D7CA4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79" y="86832"/>
            <a:ext cx="1334229" cy="8715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E78DF24-490B-43BF-9919-2BDA606E2AF5}"/>
              </a:ext>
            </a:extLst>
          </p:cNvPr>
          <p:cNvGrpSpPr/>
          <p:nvPr/>
        </p:nvGrpSpPr>
        <p:grpSpPr>
          <a:xfrm>
            <a:off x="114678" y="2231012"/>
            <a:ext cx="8964489" cy="2196243"/>
            <a:chOff x="36512" y="2564904"/>
            <a:chExt cx="9144000" cy="26373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6FF8FD-CA3E-4F77-9F34-4446EFDFE62C}"/>
                </a:ext>
              </a:extLst>
            </p:cNvPr>
            <p:cNvGrpSpPr/>
            <p:nvPr/>
          </p:nvGrpSpPr>
          <p:grpSpPr>
            <a:xfrm>
              <a:off x="36512" y="2564904"/>
              <a:ext cx="9144000" cy="2637338"/>
              <a:chOff x="0" y="2375210"/>
              <a:chExt cx="9144000" cy="2637338"/>
            </a:xfrm>
          </p:grpSpPr>
          <p:pic>
            <p:nvPicPr>
              <p:cNvPr id="12" name="Picture 35">
                <a:extLst>
                  <a:ext uri="{FF2B5EF4-FFF2-40B4-BE49-F238E27FC236}">
                    <a16:creationId xmlns:a16="http://schemas.microsoft.com/office/drawing/2014/main" id="{7527FD13-CC0E-4929-A644-D72DA5CA57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25" t="28952" r="10846" b="51873"/>
              <a:stretch/>
            </p:blipFill>
            <p:spPr bwMode="auto">
              <a:xfrm>
                <a:off x="0" y="2375210"/>
                <a:ext cx="9144000" cy="15479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 Box 15">
                <a:extLst>
                  <a:ext uri="{FF2B5EF4-FFF2-40B4-BE49-F238E27FC236}">
                    <a16:creationId xmlns:a16="http://schemas.microsoft.com/office/drawing/2014/main" id="{8BACF9AA-6D7A-4261-983A-30FD5C67DB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511" y="3865929"/>
                <a:ext cx="1296145" cy="114661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Calibri" pitchFamily="34" charset="0"/>
                    <a:cs typeface="Arial" pitchFamily="34" charset="0"/>
                  </a:rPr>
                  <a:t>Components:</a:t>
                </a:r>
                <a:endPara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Temperature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HR / BP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Respiratory rate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O2 saturation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GCS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en-US" sz="900" dirty="0">
                  <a:solidFill>
                    <a:srgbClr val="000000"/>
                  </a:solidFill>
                  <a:cs typeface="Times New Roman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14" name="Text Box 14">
                <a:extLst>
                  <a:ext uri="{FF2B5EF4-FFF2-40B4-BE49-F238E27FC236}">
                    <a16:creationId xmlns:a16="http://schemas.microsoft.com/office/drawing/2014/main" id="{EB093D90-9F26-4E7D-8466-21930EDD34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7664" y="3865929"/>
                <a:ext cx="1296145" cy="114661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Calibri" pitchFamily="34" charset="0"/>
                    <a:cs typeface="Arial" pitchFamily="34" charset="0"/>
                  </a:rPr>
                  <a:t>Components:</a:t>
                </a:r>
                <a:endPara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Functional change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Symptoms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Signs on examination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Past medical history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15" name="Text Box 16">
                <a:extLst>
                  <a:ext uri="{FF2B5EF4-FFF2-40B4-BE49-F238E27FC236}">
                    <a16:creationId xmlns:a16="http://schemas.microsoft.com/office/drawing/2014/main" id="{40186871-E57F-42A4-9249-ED0339275A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71938" y="3861048"/>
                <a:ext cx="1322388" cy="115149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Calibri" pitchFamily="34" charset="0"/>
                    <a:cs typeface="Arial" pitchFamily="34" charset="0"/>
                  </a:rPr>
                  <a:t>Components:</a:t>
                </a:r>
                <a:endPara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Clinical picture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Sepsis six / SIRS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Presence of AMR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16" name="Text Box 18">
                <a:extLst>
                  <a:ext uri="{FF2B5EF4-FFF2-40B4-BE49-F238E27FC236}">
                    <a16:creationId xmlns:a16="http://schemas.microsoft.com/office/drawing/2014/main" id="{0DE5E792-9E11-4E2A-AD54-188D970F2B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2120" y="3861048"/>
                <a:ext cx="1322388" cy="115149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Calibri" pitchFamily="34" charset="0"/>
                    <a:cs typeface="Arial" pitchFamily="34" charset="0"/>
                  </a:rPr>
                  <a:t>Components:</a:t>
                </a:r>
                <a:endPara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Guidelines/policy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Severity of illness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Senior prescriber agreement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Confidence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</p:txBody>
          </p:sp>
          <p:sp>
            <p:nvSpPr>
              <p:cNvPr id="17" name="Text Box 17">
                <a:extLst>
                  <a:ext uri="{FF2B5EF4-FFF2-40B4-BE49-F238E27FC236}">
                    <a16:creationId xmlns:a16="http://schemas.microsoft.com/office/drawing/2014/main" id="{D10246D6-E28E-4C59-B481-314F949276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0272" y="3871508"/>
                <a:ext cx="1322388" cy="11410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Calibri" pitchFamily="34" charset="0"/>
                    <a:cs typeface="Arial" pitchFamily="34" charset="0"/>
                  </a:rPr>
                  <a:t>Components:</a:t>
                </a:r>
                <a:endPara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Changes over time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Senior review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Specialist input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Sensitivities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Times New Roman" pitchFamily="18" charset="0"/>
                    <a:cs typeface="Times New Roman" pitchFamily="18" charset="0"/>
                  </a:rPr>
                  <a:t>Guidelines/policy</a:t>
                </a:r>
                <a:endPara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endParaRPr>
              </a:p>
            </p:txBody>
          </p:sp>
        </p:grpSp>
        <p:sp>
          <p:nvSpPr>
            <p:cNvPr id="11" name="Text Box 17">
              <a:extLst>
                <a:ext uri="{FF2B5EF4-FFF2-40B4-BE49-F238E27FC236}">
                  <a16:creationId xmlns:a16="http://schemas.microsoft.com/office/drawing/2014/main" id="{B787C52F-DE1B-4205-BE44-3AD91D4E3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816" y="4050742"/>
              <a:ext cx="1322388" cy="11514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000000"/>
                  </a:solidFill>
                  <a:ea typeface="Calibri" pitchFamily="34" charset="0"/>
                  <a:cs typeface="Arial" pitchFamily="34" charset="0"/>
                </a:rPr>
                <a:t>Components:</a:t>
              </a:r>
              <a:endParaRPr lang="en-US" altLang="en-US" sz="1000" b="1" dirty="0">
                <a:solidFill>
                  <a:srgbClr val="000000"/>
                </a:solidFill>
                <a:cs typeface="Arial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 dirty="0">
                  <a:solidFill>
                    <a:srgbClr val="000000"/>
                  </a:solidFill>
                  <a:ea typeface="Times New Roman" pitchFamily="18" charset="0"/>
                  <a:cs typeface="Times New Roman" pitchFamily="18" charset="0"/>
                </a:rPr>
                <a:t>CRP / WCC / FBC</a:t>
              </a:r>
              <a:endParaRPr lang="en-US" altLang="en-US" sz="900" dirty="0">
                <a:solidFill>
                  <a:srgbClr val="000000"/>
                </a:solidFill>
                <a:cs typeface="Arial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 dirty="0">
                  <a:solidFill>
                    <a:srgbClr val="000000"/>
                  </a:solidFill>
                  <a:ea typeface="Times New Roman" pitchFamily="18" charset="0"/>
                  <a:cs typeface="Times New Roman" pitchFamily="18" charset="0"/>
                </a:rPr>
                <a:t>Lactate</a:t>
              </a:r>
              <a:endParaRPr lang="en-US" altLang="en-US" sz="900" dirty="0">
                <a:solidFill>
                  <a:srgbClr val="000000"/>
                </a:solidFill>
                <a:cs typeface="Arial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 dirty="0">
                  <a:solidFill>
                    <a:srgbClr val="000000"/>
                  </a:solidFill>
                  <a:ea typeface="Times New Roman" pitchFamily="18" charset="0"/>
                  <a:cs typeface="Times New Roman" pitchFamily="18" charset="0"/>
                </a:rPr>
                <a:t>Renal Function</a:t>
              </a:r>
              <a:endParaRPr lang="en-US" altLang="en-US" sz="900" dirty="0">
                <a:solidFill>
                  <a:srgbClr val="000000"/>
                </a:solidFill>
                <a:cs typeface="Arial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 dirty="0">
                  <a:solidFill>
                    <a:srgbClr val="000000"/>
                  </a:solidFill>
                  <a:ea typeface="Times New Roman" pitchFamily="18" charset="0"/>
                  <a:cs typeface="Times New Roman" pitchFamily="18" charset="0"/>
                </a:rPr>
                <a:t>Microbiology</a:t>
              </a:r>
              <a:endParaRPr lang="en-US" altLang="en-US" sz="900" dirty="0">
                <a:solidFill>
                  <a:srgbClr val="000000"/>
                </a:solidFill>
                <a:cs typeface="Arial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 dirty="0">
                  <a:solidFill>
                    <a:srgbClr val="000000"/>
                  </a:solidFill>
                  <a:ea typeface="Times New Roman" pitchFamily="18" charset="0"/>
                  <a:cs typeface="Times New Roman" pitchFamily="18" charset="0"/>
                </a:rPr>
                <a:t>Imaging</a:t>
              </a:r>
              <a:endParaRPr lang="en-US" altLang="en-US" sz="9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2495DB-842B-45A0-98D5-B4B7689C0F36}"/>
              </a:ext>
            </a:extLst>
          </p:cNvPr>
          <p:cNvGrpSpPr/>
          <p:nvPr/>
        </p:nvGrpSpPr>
        <p:grpSpPr>
          <a:xfrm>
            <a:off x="5367234" y="958409"/>
            <a:ext cx="2304256" cy="1311823"/>
            <a:chOff x="5400457" y="1472697"/>
            <a:chExt cx="2304256" cy="1604620"/>
          </a:xfrm>
          <a:solidFill>
            <a:srgbClr val="C00000"/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F5EA1D-6370-420D-9EEB-1B49BCA53802}"/>
                </a:ext>
              </a:extLst>
            </p:cNvPr>
            <p:cNvSpPr txBox="1"/>
            <p:nvPr/>
          </p:nvSpPr>
          <p:spPr>
            <a:xfrm>
              <a:off x="5400457" y="1472697"/>
              <a:ext cx="2304256" cy="738664"/>
            </a:xfrm>
            <a:prstGeom prst="rect">
              <a:avLst/>
            </a:prstGeom>
            <a:grpFill/>
            <a:ln w="254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b="1" dirty="0">
                  <a:solidFill>
                    <a:schemeClr val="bg1"/>
                  </a:solidFill>
                </a:rPr>
                <a:t>Current decision support tools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8511A21-CFAF-4CB6-9C91-161CEC991509}"/>
                </a:ext>
              </a:extLst>
            </p:cNvPr>
            <p:cNvCxnSpPr>
              <a:cxnSpLocks/>
            </p:cNvCxnSpPr>
            <p:nvPr/>
          </p:nvCxnSpPr>
          <p:spPr>
            <a:xfrm>
              <a:off x="6519361" y="2327989"/>
              <a:ext cx="0" cy="749328"/>
            </a:xfrm>
            <a:prstGeom prst="straightConnector1">
              <a:avLst/>
            </a:prstGeom>
            <a:grpFill/>
            <a:ln w="2222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24477" y="1234442"/>
            <a:ext cx="8840013" cy="1023252"/>
            <a:chOff x="124476" y="1444639"/>
            <a:chExt cx="8840013" cy="1364334"/>
          </a:xfrm>
        </p:grpSpPr>
        <p:sp>
          <p:nvSpPr>
            <p:cNvPr id="23" name="TextBox 22"/>
            <p:cNvSpPr txBox="1"/>
            <p:nvPr/>
          </p:nvSpPr>
          <p:spPr>
            <a:xfrm>
              <a:off x="1907704" y="1449182"/>
              <a:ext cx="1682717" cy="112851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54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Rapid diagnostics</a:t>
              </a:r>
            </a:p>
            <a:p>
              <a:pPr algn="ctr"/>
              <a:endParaRPr lang="en-GB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Prediction tools</a:t>
              </a:r>
            </a:p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07904" y="1449180"/>
              <a:ext cx="1692553" cy="1128514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Point-of-care sensing biomarkers </a:t>
              </a:r>
            </a:p>
            <a:p>
              <a:pPr algn="ctr"/>
              <a:endParaRPr lang="en-GB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8305" y="1449183"/>
              <a:ext cx="1656184" cy="1128514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Real time monitoring of therapy</a:t>
              </a:r>
            </a:p>
            <a:p>
              <a:pPr algn="ctr"/>
              <a:endParaRPr lang="en-GB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08961" y="1449179"/>
              <a:ext cx="1655327" cy="1128514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Machine / supervised machine learning </a:t>
              </a:r>
            </a:p>
            <a:p>
              <a:pPr algn="ctr"/>
              <a:endParaRPr lang="en-GB" sz="1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949370" y="2565888"/>
              <a:ext cx="0" cy="243084"/>
            </a:xfrm>
            <a:prstGeom prst="straightConnector1">
              <a:avLst/>
            </a:prstGeom>
            <a:ln w="2222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758249" y="2575412"/>
              <a:ext cx="0" cy="233560"/>
            </a:xfrm>
            <a:prstGeom prst="straightConnector1">
              <a:avLst/>
            </a:prstGeom>
            <a:ln w="2222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571999" y="2565889"/>
              <a:ext cx="0" cy="243084"/>
            </a:xfrm>
            <a:prstGeom prst="straightConnector1">
              <a:avLst/>
            </a:prstGeom>
            <a:ln w="2222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336624" y="2564902"/>
              <a:ext cx="0" cy="243083"/>
            </a:xfrm>
            <a:prstGeom prst="straightConnector1">
              <a:avLst/>
            </a:prstGeom>
            <a:ln w="2222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144841" y="2564898"/>
              <a:ext cx="0" cy="243083"/>
            </a:xfrm>
            <a:prstGeom prst="straightConnector1">
              <a:avLst/>
            </a:prstGeom>
            <a:ln w="2222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9D1FD4-D63E-49A7-9455-7689AECAAF31}"/>
                </a:ext>
              </a:extLst>
            </p:cNvPr>
            <p:cNvSpPr txBox="1"/>
            <p:nvPr/>
          </p:nvSpPr>
          <p:spPr>
            <a:xfrm>
              <a:off x="124476" y="1444639"/>
              <a:ext cx="1683733" cy="1128513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Wearable technologies</a:t>
              </a:r>
            </a:p>
            <a:p>
              <a:pPr algn="ctr"/>
              <a:endParaRPr lang="en-GB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Surveillance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A118D6-0E85-421F-AB2B-A180959D189B}"/>
                </a:ext>
              </a:extLst>
            </p:cNvPr>
            <p:cNvSpPr txBox="1"/>
            <p:nvPr/>
          </p:nvSpPr>
          <p:spPr>
            <a:xfrm>
              <a:off x="1916890" y="1449182"/>
              <a:ext cx="1682717" cy="1128514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Rapid diagnostics</a:t>
              </a:r>
            </a:p>
            <a:p>
              <a:pPr algn="ctr"/>
              <a:endParaRPr lang="en-GB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Prediction tools</a:t>
              </a:r>
            </a:p>
            <a:p>
              <a:pPr algn="ctr"/>
              <a:r>
                <a:rPr lang="en-GB" sz="13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909585" y="4858792"/>
            <a:ext cx="4279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Rawson, et al. BMC Med; 2016</a:t>
            </a:r>
          </a:p>
        </p:txBody>
      </p:sp>
    </p:spTree>
    <p:extLst>
      <p:ext uri="{BB962C8B-B14F-4D97-AF65-F5344CB8AC3E}">
        <p14:creationId xmlns:p14="http://schemas.microsoft.com/office/powerpoint/2010/main" val="296329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A078CD7-A3FA-4E1A-AC81-AADF761938EA}"/>
              </a:ext>
            </a:extLst>
          </p:cNvPr>
          <p:cNvSpPr/>
          <p:nvPr/>
        </p:nvSpPr>
        <p:spPr>
          <a:xfrm>
            <a:off x="274736" y="405582"/>
            <a:ext cx="2040609" cy="55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F85F31-9095-4B05-9B71-ED0D7CA4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079" y="92056"/>
            <a:ext cx="1334229" cy="87157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6DE2E7D-0B11-44E6-91D0-B67A85286A02}"/>
              </a:ext>
            </a:extLst>
          </p:cNvPr>
          <p:cNvSpPr txBox="1">
            <a:spLocks/>
          </p:cNvSpPr>
          <p:nvPr/>
        </p:nvSpPr>
        <p:spPr>
          <a:xfrm>
            <a:off x="353961" y="254270"/>
            <a:ext cx="7020406" cy="3806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2800" dirty="0"/>
              <a:t>Integrated decision support systems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08A0B9-261A-41DB-BB5C-983FE8B86C09}"/>
              </a:ext>
            </a:extLst>
          </p:cNvPr>
          <p:cNvGrpSpPr/>
          <p:nvPr/>
        </p:nvGrpSpPr>
        <p:grpSpPr>
          <a:xfrm>
            <a:off x="2403087" y="954280"/>
            <a:ext cx="2096643" cy="3420885"/>
            <a:chOff x="2610759" y="969811"/>
            <a:chExt cx="2096643" cy="342088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E9AD51-C124-4751-B800-C153A87D7D4A}"/>
                </a:ext>
              </a:extLst>
            </p:cNvPr>
            <p:cNvGrpSpPr/>
            <p:nvPr/>
          </p:nvGrpSpPr>
          <p:grpSpPr>
            <a:xfrm>
              <a:off x="2610759" y="969811"/>
              <a:ext cx="2068444" cy="3420885"/>
              <a:chOff x="274736" y="916584"/>
              <a:chExt cx="2068444" cy="349772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A1539D2-BB49-44B1-B45E-159CED6FE3FC}"/>
                  </a:ext>
                </a:extLst>
              </p:cNvPr>
              <p:cNvSpPr/>
              <p:nvPr/>
            </p:nvSpPr>
            <p:spPr>
              <a:xfrm>
                <a:off x="274736" y="916584"/>
                <a:ext cx="2068444" cy="6214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E79E28D-AA64-494E-999A-AED04AAE504F}"/>
                  </a:ext>
                </a:extLst>
              </p:cNvPr>
              <p:cNvSpPr/>
              <p:nvPr/>
            </p:nvSpPr>
            <p:spPr>
              <a:xfrm>
                <a:off x="274736" y="1518330"/>
                <a:ext cx="2068444" cy="289598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85BF74-825A-4B6E-8568-0AEA66AB8314}"/>
                </a:ext>
              </a:extLst>
            </p:cNvPr>
            <p:cNvSpPr txBox="1"/>
            <p:nvPr/>
          </p:nvSpPr>
          <p:spPr>
            <a:xfrm>
              <a:off x="2858557" y="977015"/>
              <a:ext cx="15728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b="1" dirty="0"/>
                <a:t>Intelligent platforms</a:t>
              </a:r>
            </a:p>
          </p:txBody>
        </p:sp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86D22624-E9A2-456D-A4E5-521C11141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7" t="36667" r="45512" b="34358"/>
            <a:stretch>
              <a:fillRect/>
            </a:stretch>
          </p:blipFill>
          <p:spPr bwMode="auto">
            <a:xfrm>
              <a:off x="2726741" y="3020242"/>
              <a:ext cx="1892877" cy="1074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24126A-EB3C-4704-985F-F715AD22C0EF}"/>
                </a:ext>
              </a:extLst>
            </p:cNvPr>
            <p:cNvSpPr txBox="1"/>
            <p:nvPr/>
          </p:nvSpPr>
          <p:spPr>
            <a:xfrm>
              <a:off x="2638958" y="1663323"/>
              <a:ext cx="2068444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/>
                <a:t>Machine learning</a:t>
              </a:r>
            </a:p>
            <a:p>
              <a:pPr algn="ctr"/>
              <a:r>
                <a:rPr lang="en-GB" sz="1300" dirty="0"/>
                <a:t>Co-design</a:t>
              </a:r>
            </a:p>
            <a:p>
              <a:pPr algn="ctr"/>
              <a:r>
                <a:rPr lang="en-GB" sz="1300" dirty="0"/>
                <a:t>End-user engagement</a:t>
              </a:r>
            </a:p>
            <a:p>
              <a:pPr algn="ctr"/>
              <a:r>
                <a:rPr lang="en-GB" sz="1300" dirty="0"/>
                <a:t>Flexible</a:t>
              </a:r>
            </a:p>
            <a:p>
              <a:pPr algn="ctr"/>
              <a:r>
                <a:rPr lang="en-GB" sz="1300" dirty="0"/>
                <a:t>Integrated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31470A-4E93-42BE-ADCA-30460C830E84}"/>
              </a:ext>
            </a:extLst>
          </p:cNvPr>
          <p:cNvGrpSpPr/>
          <p:nvPr/>
        </p:nvGrpSpPr>
        <p:grpSpPr>
          <a:xfrm>
            <a:off x="163293" y="825664"/>
            <a:ext cx="2085939" cy="3420885"/>
            <a:chOff x="257241" y="969811"/>
            <a:chExt cx="2085939" cy="34208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7EF168-3851-4CE3-8266-D8D4B0FD0009}"/>
                </a:ext>
              </a:extLst>
            </p:cNvPr>
            <p:cNvGrpSpPr/>
            <p:nvPr/>
          </p:nvGrpSpPr>
          <p:grpSpPr>
            <a:xfrm>
              <a:off x="257241" y="969811"/>
              <a:ext cx="2068444" cy="3420885"/>
              <a:chOff x="274736" y="916584"/>
              <a:chExt cx="2068444" cy="349772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DC7A9D7-D564-410F-B6B6-0068B9E2782A}"/>
                  </a:ext>
                </a:extLst>
              </p:cNvPr>
              <p:cNvSpPr/>
              <p:nvPr/>
            </p:nvSpPr>
            <p:spPr>
              <a:xfrm>
                <a:off x="274736" y="916584"/>
                <a:ext cx="2068444" cy="62146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1A770D-FA65-4E05-B682-F89C908047E1}"/>
                  </a:ext>
                </a:extLst>
              </p:cNvPr>
              <p:cNvSpPr txBox="1"/>
              <p:nvPr/>
            </p:nvSpPr>
            <p:spPr>
              <a:xfrm>
                <a:off x="597034" y="1046385"/>
                <a:ext cx="13960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500" b="1" dirty="0"/>
                  <a:t>Data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0820E97-682E-4823-A751-91176F41AC99}"/>
                  </a:ext>
                </a:extLst>
              </p:cNvPr>
              <p:cNvSpPr/>
              <p:nvPr/>
            </p:nvSpPr>
            <p:spPr>
              <a:xfrm>
                <a:off x="274736" y="1518330"/>
                <a:ext cx="2068444" cy="289598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F212AA-91E4-4794-A096-63A354072709}"/>
                </a:ext>
              </a:extLst>
            </p:cNvPr>
            <p:cNvSpPr txBox="1"/>
            <p:nvPr/>
          </p:nvSpPr>
          <p:spPr>
            <a:xfrm>
              <a:off x="274736" y="1769952"/>
              <a:ext cx="206844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/>
                <a:t>Diagnostics</a:t>
              </a:r>
            </a:p>
            <a:p>
              <a:pPr algn="ctr"/>
              <a:r>
                <a:rPr lang="en-GB" sz="1300" dirty="0"/>
                <a:t>Surveillance</a:t>
              </a:r>
            </a:p>
            <a:p>
              <a:pPr algn="ctr"/>
              <a:r>
                <a:rPr lang="en-GB" sz="1300" dirty="0"/>
                <a:t>Individual level</a:t>
              </a:r>
            </a:p>
            <a:p>
              <a:pPr algn="ctr"/>
              <a:r>
                <a:rPr lang="en-GB" sz="1300" dirty="0"/>
                <a:t>Population level 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EE4DA7-3323-4393-BE29-1B3B7D36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907" y="3124766"/>
              <a:ext cx="1583111" cy="9698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3DEB55A-6046-4B0B-B35C-32732AA20FDF}"/>
              </a:ext>
            </a:extLst>
          </p:cNvPr>
          <p:cNvGrpSpPr/>
          <p:nvPr/>
        </p:nvGrpSpPr>
        <p:grpSpPr>
          <a:xfrm>
            <a:off x="4647246" y="1054176"/>
            <a:ext cx="2081187" cy="3420885"/>
            <a:chOff x="4992476" y="969811"/>
            <a:chExt cx="2081187" cy="34208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A1B7741-30DB-46BC-9CD6-8B5718F4C09C}"/>
                </a:ext>
              </a:extLst>
            </p:cNvPr>
            <p:cNvGrpSpPr/>
            <p:nvPr/>
          </p:nvGrpSpPr>
          <p:grpSpPr>
            <a:xfrm>
              <a:off x="4992476" y="969811"/>
              <a:ext cx="2068444" cy="3420885"/>
              <a:chOff x="274736" y="916584"/>
              <a:chExt cx="2068444" cy="349772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F2D89D6-0C70-4150-93F2-453B75B345E7}"/>
                  </a:ext>
                </a:extLst>
              </p:cNvPr>
              <p:cNvSpPr/>
              <p:nvPr/>
            </p:nvSpPr>
            <p:spPr>
              <a:xfrm>
                <a:off x="274736" y="916584"/>
                <a:ext cx="2068444" cy="62146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39C806A-5190-4211-B3E0-BFCCC1838595}"/>
                  </a:ext>
                </a:extLst>
              </p:cNvPr>
              <p:cNvSpPr/>
              <p:nvPr/>
            </p:nvSpPr>
            <p:spPr>
              <a:xfrm>
                <a:off x="274736" y="1518330"/>
                <a:ext cx="2068444" cy="289598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431181-AB84-4B8D-8A85-A0054560BE7F}"/>
                </a:ext>
              </a:extLst>
            </p:cNvPr>
            <p:cNvSpPr txBox="1"/>
            <p:nvPr/>
          </p:nvSpPr>
          <p:spPr>
            <a:xfrm>
              <a:off x="5002540" y="994539"/>
              <a:ext cx="20647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b="1" dirty="0"/>
                <a:t>Augmented decision making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4A856E-09BD-4CED-9486-713B6B2FC481}"/>
                </a:ext>
              </a:extLst>
            </p:cNvPr>
            <p:cNvSpPr txBox="1"/>
            <p:nvPr/>
          </p:nvSpPr>
          <p:spPr>
            <a:xfrm>
              <a:off x="5005219" y="1663323"/>
              <a:ext cx="2068444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/>
                <a:t>Risk prediction</a:t>
              </a:r>
            </a:p>
            <a:p>
              <a:pPr algn="ctr"/>
              <a:r>
                <a:rPr lang="en-GB" sz="1300" dirty="0"/>
                <a:t>Antibiotic selection </a:t>
              </a:r>
            </a:p>
            <a:p>
              <a:pPr algn="ctr"/>
              <a:r>
                <a:rPr lang="en-GB" sz="1300" dirty="0"/>
                <a:t>Dose optimisation</a:t>
              </a:r>
            </a:p>
            <a:p>
              <a:pPr algn="ctr"/>
              <a:r>
                <a:rPr lang="en-GB" sz="1300" dirty="0"/>
                <a:t>Forecasting</a:t>
              </a:r>
            </a:p>
            <a:p>
              <a:pPr algn="ctr"/>
              <a:r>
                <a:rPr lang="en-GB" sz="1300" dirty="0"/>
                <a:t>Communication aides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1BF0EA1-C8A9-4A47-8919-9E54FE86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950" y="3045671"/>
              <a:ext cx="2019804" cy="9443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E14F60-0FDE-4CD5-B706-F79AA91ABEAA}"/>
              </a:ext>
            </a:extLst>
          </p:cNvPr>
          <p:cNvGrpSpPr/>
          <p:nvPr/>
        </p:nvGrpSpPr>
        <p:grpSpPr>
          <a:xfrm>
            <a:off x="6892302" y="1164671"/>
            <a:ext cx="2081187" cy="3420885"/>
            <a:chOff x="7205598" y="972071"/>
            <a:chExt cx="2081187" cy="342088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8DA713-F713-4A31-953E-E7EF130402A6}"/>
                </a:ext>
              </a:extLst>
            </p:cNvPr>
            <p:cNvGrpSpPr/>
            <p:nvPr/>
          </p:nvGrpSpPr>
          <p:grpSpPr>
            <a:xfrm>
              <a:off x="7205598" y="972071"/>
              <a:ext cx="2068444" cy="3420885"/>
              <a:chOff x="274736" y="916584"/>
              <a:chExt cx="2068444" cy="349772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5FDE9A-964D-4DD7-B222-64E5D14CAE78}"/>
                  </a:ext>
                </a:extLst>
              </p:cNvPr>
              <p:cNvSpPr/>
              <p:nvPr/>
            </p:nvSpPr>
            <p:spPr>
              <a:xfrm>
                <a:off x="274736" y="916584"/>
                <a:ext cx="2068444" cy="62146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90CCD9E-10DB-4CA1-A2F6-C2EAF992FB1B}"/>
                  </a:ext>
                </a:extLst>
              </p:cNvPr>
              <p:cNvSpPr/>
              <p:nvPr/>
            </p:nvSpPr>
            <p:spPr>
              <a:xfrm>
                <a:off x="274736" y="1518330"/>
                <a:ext cx="2068444" cy="289598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D69F00-7F6A-4973-B607-A3C6BDB871B1}"/>
                </a:ext>
              </a:extLst>
            </p:cNvPr>
            <p:cNvSpPr txBox="1"/>
            <p:nvPr/>
          </p:nvSpPr>
          <p:spPr>
            <a:xfrm>
              <a:off x="7448460" y="991793"/>
              <a:ext cx="157284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00" b="1" dirty="0"/>
                <a:t>Optimised therapy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5DC258-0841-4F20-89B6-352DFF762C95}"/>
                </a:ext>
              </a:extLst>
            </p:cNvPr>
            <p:cNvSpPr txBox="1"/>
            <p:nvPr/>
          </p:nvSpPr>
          <p:spPr>
            <a:xfrm>
              <a:off x="7218341" y="1878423"/>
              <a:ext cx="206844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/>
                <a:t>Individualisation</a:t>
              </a:r>
            </a:p>
            <a:p>
              <a:pPr algn="ctr"/>
              <a:r>
                <a:rPr lang="en-GB" sz="1300" dirty="0"/>
                <a:t>Precision</a:t>
              </a:r>
            </a:p>
            <a:p>
              <a:pPr algn="ctr"/>
              <a:r>
                <a:rPr lang="en-GB" sz="1300" dirty="0"/>
                <a:t>Adaptive</a:t>
              </a:r>
            </a:p>
          </p:txBody>
        </p:sp>
        <p:grpSp>
          <p:nvGrpSpPr>
            <p:cNvPr id="50" name="Group 4">
              <a:extLst>
                <a:ext uri="{FF2B5EF4-FFF2-40B4-BE49-F238E27FC236}">
                  <a16:creationId xmlns:a16="http://schemas.microsoft.com/office/drawing/2014/main" id="{6BAD0307-008C-4524-83EA-CBF739185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0086" y="2995671"/>
              <a:ext cx="1044954" cy="992881"/>
              <a:chOff x="5652120" y="1916832"/>
              <a:chExt cx="2376264" cy="2520280"/>
            </a:xfrm>
          </p:grpSpPr>
          <p:pic>
            <p:nvPicPr>
              <p:cNvPr id="51" name="Picture 6" descr="Image result for 3d bubble man">
                <a:extLst>
                  <a:ext uri="{FF2B5EF4-FFF2-40B4-BE49-F238E27FC236}">
                    <a16:creationId xmlns:a16="http://schemas.microsoft.com/office/drawing/2014/main" id="{31E1216A-54B0-4B5E-A9F3-A733C578E1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7" t="23065" r="27301"/>
              <a:stretch>
                <a:fillRect/>
              </a:stretch>
            </p:blipFill>
            <p:spPr bwMode="auto">
              <a:xfrm>
                <a:off x="5652120" y="2054942"/>
                <a:ext cx="2241755" cy="2382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8" descr="Image result for 3d bubble man">
                <a:extLst>
                  <a:ext uri="{FF2B5EF4-FFF2-40B4-BE49-F238E27FC236}">
                    <a16:creationId xmlns:a16="http://schemas.microsoft.com/office/drawing/2014/main" id="{CC6BC7D2-697F-4045-862B-744D44302D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r="69221" b="70908"/>
              <a:stretch>
                <a:fillRect/>
              </a:stretch>
            </p:blipFill>
            <p:spPr bwMode="auto">
              <a:xfrm>
                <a:off x="7062783" y="1916832"/>
                <a:ext cx="965601" cy="871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F9F19C9-B1D2-4B0F-B2F9-4129A9564272}"/>
              </a:ext>
            </a:extLst>
          </p:cNvPr>
          <p:cNvSpPr txBox="1"/>
          <p:nvPr/>
        </p:nvSpPr>
        <p:spPr>
          <a:xfrm>
            <a:off x="4899644" y="4852151"/>
            <a:ext cx="4244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Rawson et al. Nature Hum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Beh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15582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">
            <a:extLst>
              <a:ext uri="{FF2B5EF4-FFF2-40B4-BE49-F238E27FC236}">
                <a16:creationId xmlns:a16="http://schemas.microsoft.com/office/drawing/2014/main" id="{853A3F75-AC82-4357-831D-175F0DDBA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7" t="36667" r="45512" b="34358"/>
          <a:stretch>
            <a:fillRect/>
          </a:stretch>
        </p:blipFill>
        <p:spPr bwMode="auto">
          <a:xfrm>
            <a:off x="5113467" y="3962316"/>
            <a:ext cx="1392589" cy="670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231595E-C369-4FE3-9275-0443A948413C}"/>
              </a:ext>
            </a:extLst>
          </p:cNvPr>
          <p:cNvSpPr/>
          <p:nvPr/>
        </p:nvSpPr>
        <p:spPr>
          <a:xfrm>
            <a:off x="274736" y="405582"/>
            <a:ext cx="2040609" cy="55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-263560" y="4819651"/>
            <a:ext cx="946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 algn="r">
              <a:spcBef>
                <a:spcPts val="0"/>
              </a:spcBef>
              <a:spcAft>
                <a:spcPts val="0"/>
              </a:spcAft>
            </a:pPr>
            <a:r>
              <a:rPr lang="en-GB" sz="800" i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Hernandez, et al BMC Med Dec </a:t>
            </a:r>
            <a:r>
              <a:rPr lang="en-GB" sz="800" i="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Mak</a:t>
            </a:r>
            <a:r>
              <a:rPr lang="en-GB" sz="800" i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; 2017; Rawson, et al JAC 2018, Rawson, et al JAC-AMR 2021; </a:t>
            </a:r>
          </a:p>
          <a:p>
            <a:pPr marL="363538" indent="-363538" algn="r">
              <a:spcBef>
                <a:spcPts val="0"/>
              </a:spcBef>
              <a:spcAft>
                <a:spcPts val="0"/>
              </a:spcAft>
            </a:pPr>
            <a:r>
              <a:rPr lang="en-GB" sz="800" i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Rawson, et al. CID 2020; Hernandez, et al, Antibiotics 2022; Bolton, et al. Front Dig Health 2023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8E9F60-CD25-488C-B2B3-089BF50C1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079" y="86832"/>
            <a:ext cx="1334229" cy="8715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816BA1-7A39-41B8-B1FD-C10565DC8A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400" r="46348" b="9096"/>
          <a:stretch/>
        </p:blipFill>
        <p:spPr>
          <a:xfrm>
            <a:off x="2005181" y="1182471"/>
            <a:ext cx="2035203" cy="1421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AB575C-380A-4CD6-9DBD-D709B9A5FD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7" t="27711" r="46348" b="10350"/>
          <a:stretch/>
        </p:blipFill>
        <p:spPr>
          <a:xfrm>
            <a:off x="715582" y="3060551"/>
            <a:ext cx="1881917" cy="1280158"/>
          </a:xfrm>
          <a:prstGeom prst="rect">
            <a:avLst/>
          </a:prstGeom>
        </p:spPr>
      </p:pic>
      <p:pic>
        <p:nvPicPr>
          <p:cNvPr id="21" name="Picture 20" descr="Screen of a cell phone&#10;&#10;Description automatically generated">
            <a:extLst>
              <a:ext uri="{FF2B5EF4-FFF2-40B4-BE49-F238E27FC236}">
                <a16:creationId xmlns:a16="http://schemas.microsoft.com/office/drawing/2014/main" id="{0306AEE8-72C2-4D1F-A46D-D29471C51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7790" y="2944100"/>
            <a:ext cx="1866562" cy="17158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F8887E-66D0-4241-A6B7-F3BB91D12799}"/>
              </a:ext>
            </a:extLst>
          </p:cNvPr>
          <p:cNvSpPr txBox="1"/>
          <p:nvPr/>
        </p:nvSpPr>
        <p:spPr>
          <a:xfrm>
            <a:off x="6589461" y="2547463"/>
            <a:ext cx="1651300" cy="461665"/>
          </a:xfrm>
          <a:custGeom>
            <a:avLst/>
            <a:gdLst>
              <a:gd name="connsiteX0" fmla="*/ 0 w 1651300"/>
              <a:gd name="connsiteY0" fmla="*/ 0 h 461665"/>
              <a:gd name="connsiteX1" fmla="*/ 1651300 w 1651300"/>
              <a:gd name="connsiteY1" fmla="*/ 0 h 461665"/>
              <a:gd name="connsiteX2" fmla="*/ 1651300 w 1651300"/>
              <a:gd name="connsiteY2" fmla="*/ 461665 h 461665"/>
              <a:gd name="connsiteX3" fmla="*/ 0 w 1651300"/>
              <a:gd name="connsiteY3" fmla="*/ 461665 h 461665"/>
              <a:gd name="connsiteX4" fmla="*/ 0 w 1651300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300" h="461665" extrusionOk="0">
                <a:moveTo>
                  <a:pt x="0" y="0"/>
                </a:moveTo>
                <a:cubicBezTo>
                  <a:pt x="811351" y="108930"/>
                  <a:pt x="1448839" y="55499"/>
                  <a:pt x="1651300" y="0"/>
                </a:cubicBezTo>
                <a:cubicBezTo>
                  <a:pt x="1670046" y="143527"/>
                  <a:pt x="1624310" y="261265"/>
                  <a:pt x="1651300" y="461665"/>
                </a:cubicBezTo>
                <a:cubicBezTo>
                  <a:pt x="1162705" y="352748"/>
                  <a:pt x="282648" y="501242"/>
                  <a:pt x="0" y="461665"/>
                </a:cubicBezTo>
                <a:cubicBezTo>
                  <a:pt x="11502" y="333756"/>
                  <a:pt x="40657" y="173872"/>
                  <a:pt x="0" y="0"/>
                </a:cubicBezTo>
                <a:close/>
              </a:path>
            </a:pathLst>
          </a:custGeom>
          <a:noFill/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Determining duration of therapy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03D8A-CDCC-4102-9DDC-3434DCE660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0" t="3489" r="1"/>
          <a:stretch/>
        </p:blipFill>
        <p:spPr>
          <a:xfrm>
            <a:off x="5222012" y="1256254"/>
            <a:ext cx="1694329" cy="126565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C54B1C9D-A023-41E8-908F-15EB79BA8A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39" t="4130" r="48254" b="14284"/>
          <a:stretch/>
        </p:blipFill>
        <p:spPr>
          <a:xfrm>
            <a:off x="6692262" y="3018191"/>
            <a:ext cx="1445700" cy="1378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C5F900-37CC-4087-9CFF-1F19F44E6C5E}"/>
              </a:ext>
            </a:extLst>
          </p:cNvPr>
          <p:cNvSpPr txBox="1"/>
          <p:nvPr/>
        </p:nvSpPr>
        <p:spPr>
          <a:xfrm>
            <a:off x="5219465" y="789809"/>
            <a:ext cx="1651300" cy="461665"/>
          </a:xfrm>
          <a:custGeom>
            <a:avLst/>
            <a:gdLst>
              <a:gd name="connsiteX0" fmla="*/ 0 w 1651300"/>
              <a:gd name="connsiteY0" fmla="*/ 0 h 461665"/>
              <a:gd name="connsiteX1" fmla="*/ 1651300 w 1651300"/>
              <a:gd name="connsiteY1" fmla="*/ 0 h 461665"/>
              <a:gd name="connsiteX2" fmla="*/ 1651300 w 1651300"/>
              <a:gd name="connsiteY2" fmla="*/ 461665 h 461665"/>
              <a:gd name="connsiteX3" fmla="*/ 0 w 1651300"/>
              <a:gd name="connsiteY3" fmla="*/ 461665 h 461665"/>
              <a:gd name="connsiteX4" fmla="*/ 0 w 1651300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300" h="461665" extrusionOk="0">
                <a:moveTo>
                  <a:pt x="0" y="0"/>
                </a:moveTo>
                <a:cubicBezTo>
                  <a:pt x="811351" y="108930"/>
                  <a:pt x="1448839" y="55499"/>
                  <a:pt x="1651300" y="0"/>
                </a:cubicBezTo>
                <a:cubicBezTo>
                  <a:pt x="1670046" y="143527"/>
                  <a:pt x="1624310" y="261265"/>
                  <a:pt x="1651300" y="461665"/>
                </a:cubicBezTo>
                <a:cubicBezTo>
                  <a:pt x="1162705" y="352748"/>
                  <a:pt x="282648" y="501242"/>
                  <a:pt x="0" y="461665"/>
                </a:cubicBezTo>
                <a:cubicBezTo>
                  <a:pt x="11502" y="333756"/>
                  <a:pt x="40657" y="173872"/>
                  <a:pt x="0" y="0"/>
                </a:cubicBezTo>
                <a:close/>
              </a:path>
            </a:pathLst>
          </a:custGeom>
          <a:noFill/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Resistance trend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6B13E-C76B-44CA-B1A3-85B252CB839E}"/>
              </a:ext>
            </a:extLst>
          </p:cNvPr>
          <p:cNvSpPr txBox="1"/>
          <p:nvPr/>
        </p:nvSpPr>
        <p:spPr>
          <a:xfrm>
            <a:off x="2161686" y="785166"/>
            <a:ext cx="1651300" cy="461665"/>
          </a:xfrm>
          <a:custGeom>
            <a:avLst/>
            <a:gdLst>
              <a:gd name="connsiteX0" fmla="*/ 0 w 1651300"/>
              <a:gd name="connsiteY0" fmla="*/ 0 h 461665"/>
              <a:gd name="connsiteX1" fmla="*/ 1651300 w 1651300"/>
              <a:gd name="connsiteY1" fmla="*/ 0 h 461665"/>
              <a:gd name="connsiteX2" fmla="*/ 1651300 w 1651300"/>
              <a:gd name="connsiteY2" fmla="*/ 461665 h 461665"/>
              <a:gd name="connsiteX3" fmla="*/ 0 w 1651300"/>
              <a:gd name="connsiteY3" fmla="*/ 461665 h 461665"/>
              <a:gd name="connsiteX4" fmla="*/ 0 w 1651300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300" h="461665" extrusionOk="0">
                <a:moveTo>
                  <a:pt x="0" y="0"/>
                </a:moveTo>
                <a:cubicBezTo>
                  <a:pt x="811351" y="108930"/>
                  <a:pt x="1448839" y="55499"/>
                  <a:pt x="1651300" y="0"/>
                </a:cubicBezTo>
                <a:cubicBezTo>
                  <a:pt x="1670046" y="143527"/>
                  <a:pt x="1624310" y="261265"/>
                  <a:pt x="1651300" y="461665"/>
                </a:cubicBezTo>
                <a:cubicBezTo>
                  <a:pt x="1162705" y="352748"/>
                  <a:pt x="282648" y="501242"/>
                  <a:pt x="0" y="461665"/>
                </a:cubicBezTo>
                <a:cubicBezTo>
                  <a:pt x="11502" y="333756"/>
                  <a:pt x="40657" y="173872"/>
                  <a:pt x="0" y="0"/>
                </a:cubicBezTo>
                <a:close/>
              </a:path>
            </a:pathLst>
          </a:custGeom>
          <a:noFill/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Antimicrobial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6B0E23-FE57-4A1A-9E8C-22D5BE519BDD}"/>
              </a:ext>
            </a:extLst>
          </p:cNvPr>
          <p:cNvSpPr txBox="1"/>
          <p:nvPr/>
        </p:nvSpPr>
        <p:spPr>
          <a:xfrm>
            <a:off x="781812" y="2550608"/>
            <a:ext cx="1651300" cy="461665"/>
          </a:xfrm>
          <a:custGeom>
            <a:avLst/>
            <a:gdLst>
              <a:gd name="connsiteX0" fmla="*/ 0 w 1651300"/>
              <a:gd name="connsiteY0" fmla="*/ 0 h 461665"/>
              <a:gd name="connsiteX1" fmla="*/ 1651300 w 1651300"/>
              <a:gd name="connsiteY1" fmla="*/ 0 h 461665"/>
              <a:gd name="connsiteX2" fmla="*/ 1651300 w 1651300"/>
              <a:gd name="connsiteY2" fmla="*/ 461665 h 461665"/>
              <a:gd name="connsiteX3" fmla="*/ 0 w 1651300"/>
              <a:gd name="connsiteY3" fmla="*/ 461665 h 461665"/>
              <a:gd name="connsiteX4" fmla="*/ 0 w 1651300"/>
              <a:gd name="connsiteY4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300" h="461665" extrusionOk="0">
                <a:moveTo>
                  <a:pt x="0" y="0"/>
                </a:moveTo>
                <a:cubicBezTo>
                  <a:pt x="811351" y="108930"/>
                  <a:pt x="1448839" y="55499"/>
                  <a:pt x="1651300" y="0"/>
                </a:cubicBezTo>
                <a:cubicBezTo>
                  <a:pt x="1670046" y="143527"/>
                  <a:pt x="1624310" y="261265"/>
                  <a:pt x="1651300" y="461665"/>
                </a:cubicBezTo>
                <a:cubicBezTo>
                  <a:pt x="1162705" y="352748"/>
                  <a:pt x="282648" y="501242"/>
                  <a:pt x="0" y="461665"/>
                </a:cubicBezTo>
                <a:cubicBezTo>
                  <a:pt x="11502" y="333756"/>
                  <a:pt x="40657" y="173872"/>
                  <a:pt x="0" y="0"/>
                </a:cubicBezTo>
                <a:close/>
              </a:path>
            </a:pathLst>
          </a:custGeom>
          <a:noFill/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/>
              <a:t>Probability of infection / site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080418E-D03C-45AD-950A-FDE4F5ACEA15}"/>
              </a:ext>
            </a:extLst>
          </p:cNvPr>
          <p:cNvSpPr/>
          <p:nvPr/>
        </p:nvSpPr>
        <p:spPr>
          <a:xfrm rot="157006">
            <a:off x="2673973" y="3308433"/>
            <a:ext cx="986740" cy="170570"/>
          </a:xfrm>
          <a:custGeom>
            <a:avLst/>
            <a:gdLst>
              <a:gd name="connsiteX0" fmla="*/ 0 w 986740"/>
              <a:gd name="connsiteY0" fmla="*/ 84280 h 170570"/>
              <a:gd name="connsiteX1" fmla="*/ 713982 w 986740"/>
              <a:gd name="connsiteY1" fmla="*/ 84280 h 170570"/>
              <a:gd name="connsiteX2" fmla="*/ 713982 w 986740"/>
              <a:gd name="connsiteY2" fmla="*/ 0 h 170570"/>
              <a:gd name="connsiteX3" fmla="*/ 986740 w 986740"/>
              <a:gd name="connsiteY3" fmla="*/ 85285 h 170570"/>
              <a:gd name="connsiteX4" fmla="*/ 713982 w 986740"/>
              <a:gd name="connsiteY4" fmla="*/ 170570 h 170570"/>
              <a:gd name="connsiteX5" fmla="*/ 713982 w 986740"/>
              <a:gd name="connsiteY5" fmla="*/ 86290 h 170570"/>
              <a:gd name="connsiteX6" fmla="*/ 0 w 986740"/>
              <a:gd name="connsiteY6" fmla="*/ 86290 h 170570"/>
              <a:gd name="connsiteX7" fmla="*/ 0 w 986740"/>
              <a:gd name="connsiteY7" fmla="*/ 84280 h 1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740" h="170570" fill="none" extrusionOk="0">
                <a:moveTo>
                  <a:pt x="0" y="84280"/>
                </a:moveTo>
                <a:cubicBezTo>
                  <a:pt x="308280" y="123665"/>
                  <a:pt x="368508" y="35013"/>
                  <a:pt x="713982" y="84280"/>
                </a:cubicBezTo>
                <a:cubicBezTo>
                  <a:pt x="710309" y="66418"/>
                  <a:pt x="716352" y="10834"/>
                  <a:pt x="713982" y="0"/>
                </a:cubicBezTo>
                <a:cubicBezTo>
                  <a:pt x="747819" y="33537"/>
                  <a:pt x="934825" y="49050"/>
                  <a:pt x="986740" y="85285"/>
                </a:cubicBezTo>
                <a:cubicBezTo>
                  <a:pt x="908635" y="127050"/>
                  <a:pt x="818501" y="124655"/>
                  <a:pt x="713982" y="170570"/>
                </a:cubicBezTo>
                <a:cubicBezTo>
                  <a:pt x="715705" y="135911"/>
                  <a:pt x="708171" y="98432"/>
                  <a:pt x="713982" y="86290"/>
                </a:cubicBezTo>
                <a:cubicBezTo>
                  <a:pt x="377134" y="121289"/>
                  <a:pt x="79146" y="112416"/>
                  <a:pt x="0" y="86290"/>
                </a:cubicBezTo>
                <a:cubicBezTo>
                  <a:pt x="121" y="85549"/>
                  <a:pt x="-17" y="84861"/>
                  <a:pt x="0" y="84280"/>
                </a:cubicBezTo>
                <a:close/>
              </a:path>
              <a:path w="986740" h="170570" stroke="0" extrusionOk="0">
                <a:moveTo>
                  <a:pt x="0" y="84280"/>
                </a:moveTo>
                <a:cubicBezTo>
                  <a:pt x="262021" y="127961"/>
                  <a:pt x="421482" y="82992"/>
                  <a:pt x="713982" y="84280"/>
                </a:cubicBezTo>
                <a:cubicBezTo>
                  <a:pt x="709302" y="69210"/>
                  <a:pt x="714451" y="25669"/>
                  <a:pt x="713982" y="0"/>
                </a:cubicBezTo>
                <a:cubicBezTo>
                  <a:pt x="758164" y="-12002"/>
                  <a:pt x="931375" y="77630"/>
                  <a:pt x="986740" y="85285"/>
                </a:cubicBezTo>
                <a:cubicBezTo>
                  <a:pt x="931959" y="85740"/>
                  <a:pt x="808776" y="139779"/>
                  <a:pt x="713982" y="170570"/>
                </a:cubicBezTo>
                <a:cubicBezTo>
                  <a:pt x="719329" y="157792"/>
                  <a:pt x="708137" y="107220"/>
                  <a:pt x="713982" y="86290"/>
                </a:cubicBezTo>
                <a:cubicBezTo>
                  <a:pt x="533366" y="146442"/>
                  <a:pt x="332341" y="28564"/>
                  <a:pt x="0" y="86290"/>
                </a:cubicBezTo>
                <a:cubicBezTo>
                  <a:pt x="-13" y="85735"/>
                  <a:pt x="42" y="84770"/>
                  <a:pt x="0" y="8428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1178"/>
                      <a:gd name="adj2" fmla="val 1599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444DAF-9801-4545-9794-C539B7693856}"/>
              </a:ext>
            </a:extLst>
          </p:cNvPr>
          <p:cNvSpPr/>
          <p:nvPr/>
        </p:nvSpPr>
        <p:spPr>
          <a:xfrm>
            <a:off x="634700" y="2410062"/>
            <a:ext cx="2035203" cy="2161937"/>
          </a:xfrm>
          <a:custGeom>
            <a:avLst/>
            <a:gdLst>
              <a:gd name="connsiteX0" fmla="*/ 0 w 2035203"/>
              <a:gd name="connsiteY0" fmla="*/ 1080969 h 2161937"/>
              <a:gd name="connsiteX1" fmla="*/ 1017602 w 2035203"/>
              <a:gd name="connsiteY1" fmla="*/ 0 h 2161937"/>
              <a:gd name="connsiteX2" fmla="*/ 2035204 w 2035203"/>
              <a:gd name="connsiteY2" fmla="*/ 1080969 h 2161937"/>
              <a:gd name="connsiteX3" fmla="*/ 1017602 w 2035203"/>
              <a:gd name="connsiteY3" fmla="*/ 2161938 h 2161937"/>
              <a:gd name="connsiteX4" fmla="*/ 0 w 2035203"/>
              <a:gd name="connsiteY4" fmla="*/ 1080969 h 21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203" h="2161937" extrusionOk="0">
                <a:moveTo>
                  <a:pt x="0" y="1080969"/>
                </a:moveTo>
                <a:cubicBezTo>
                  <a:pt x="-97264" y="423971"/>
                  <a:pt x="376401" y="29723"/>
                  <a:pt x="1017602" y="0"/>
                </a:cubicBezTo>
                <a:cubicBezTo>
                  <a:pt x="1656971" y="16287"/>
                  <a:pt x="2006796" y="484869"/>
                  <a:pt x="2035204" y="1080969"/>
                </a:cubicBezTo>
                <a:cubicBezTo>
                  <a:pt x="1966476" y="1745089"/>
                  <a:pt x="1560612" y="2266934"/>
                  <a:pt x="1017602" y="2161938"/>
                </a:cubicBezTo>
                <a:cubicBezTo>
                  <a:pt x="377846" y="2119399"/>
                  <a:pt x="108261" y="1729700"/>
                  <a:pt x="0" y="1080969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8ADD45-23D1-4813-BB01-33C1AC7608A8}"/>
              </a:ext>
            </a:extLst>
          </p:cNvPr>
          <p:cNvSpPr/>
          <p:nvPr/>
        </p:nvSpPr>
        <p:spPr>
          <a:xfrm>
            <a:off x="1969735" y="653402"/>
            <a:ext cx="2035203" cy="2161937"/>
          </a:xfrm>
          <a:custGeom>
            <a:avLst/>
            <a:gdLst>
              <a:gd name="connsiteX0" fmla="*/ 0 w 2035203"/>
              <a:gd name="connsiteY0" fmla="*/ 1080969 h 2161937"/>
              <a:gd name="connsiteX1" fmla="*/ 1017602 w 2035203"/>
              <a:gd name="connsiteY1" fmla="*/ 0 h 2161937"/>
              <a:gd name="connsiteX2" fmla="*/ 2035204 w 2035203"/>
              <a:gd name="connsiteY2" fmla="*/ 1080969 h 2161937"/>
              <a:gd name="connsiteX3" fmla="*/ 1017602 w 2035203"/>
              <a:gd name="connsiteY3" fmla="*/ 2161938 h 2161937"/>
              <a:gd name="connsiteX4" fmla="*/ 0 w 2035203"/>
              <a:gd name="connsiteY4" fmla="*/ 1080969 h 21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203" h="2161937" extrusionOk="0">
                <a:moveTo>
                  <a:pt x="0" y="1080969"/>
                </a:moveTo>
                <a:cubicBezTo>
                  <a:pt x="-97264" y="423971"/>
                  <a:pt x="376401" y="29723"/>
                  <a:pt x="1017602" y="0"/>
                </a:cubicBezTo>
                <a:cubicBezTo>
                  <a:pt x="1656971" y="16287"/>
                  <a:pt x="2006796" y="484869"/>
                  <a:pt x="2035204" y="1080969"/>
                </a:cubicBezTo>
                <a:cubicBezTo>
                  <a:pt x="1966476" y="1745089"/>
                  <a:pt x="1560612" y="2266934"/>
                  <a:pt x="1017602" y="2161938"/>
                </a:cubicBezTo>
                <a:cubicBezTo>
                  <a:pt x="377846" y="2119399"/>
                  <a:pt x="108261" y="1729700"/>
                  <a:pt x="0" y="1080969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42503" y="25554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spcBef>
                <a:spcPts val="0"/>
              </a:spcBef>
              <a:spcAft>
                <a:spcPts val="0"/>
              </a:spcAft>
            </a:pPr>
            <a:r>
              <a:rPr lang="en-GB" sz="2800" b="1" i="0" dirty="0">
                <a:solidFill>
                  <a:srgbClr val="0085CA"/>
                </a:solidFill>
              </a:rPr>
              <a:t>AI-based clinical </a:t>
            </a:r>
            <a:r>
              <a:rPr lang="en-GB" sz="2800" b="1" dirty="0">
                <a:solidFill>
                  <a:srgbClr val="0085CA"/>
                </a:solidFill>
              </a:rPr>
              <a:t>decision support</a:t>
            </a:r>
            <a:endParaRPr lang="en-GB" sz="2800" b="1" i="0" dirty="0">
              <a:solidFill>
                <a:srgbClr val="0085CA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71B44A9-2D16-481D-A1CC-EFF0514E8C7D}"/>
              </a:ext>
            </a:extLst>
          </p:cNvPr>
          <p:cNvSpPr/>
          <p:nvPr/>
        </p:nvSpPr>
        <p:spPr>
          <a:xfrm rot="5118979">
            <a:off x="3582665" y="2302484"/>
            <a:ext cx="986740" cy="170570"/>
          </a:xfrm>
          <a:custGeom>
            <a:avLst/>
            <a:gdLst>
              <a:gd name="connsiteX0" fmla="*/ 0 w 986740"/>
              <a:gd name="connsiteY0" fmla="*/ 84280 h 170570"/>
              <a:gd name="connsiteX1" fmla="*/ 713982 w 986740"/>
              <a:gd name="connsiteY1" fmla="*/ 84280 h 170570"/>
              <a:gd name="connsiteX2" fmla="*/ 713982 w 986740"/>
              <a:gd name="connsiteY2" fmla="*/ 0 h 170570"/>
              <a:gd name="connsiteX3" fmla="*/ 986740 w 986740"/>
              <a:gd name="connsiteY3" fmla="*/ 85285 h 170570"/>
              <a:gd name="connsiteX4" fmla="*/ 713982 w 986740"/>
              <a:gd name="connsiteY4" fmla="*/ 170570 h 170570"/>
              <a:gd name="connsiteX5" fmla="*/ 713982 w 986740"/>
              <a:gd name="connsiteY5" fmla="*/ 86290 h 170570"/>
              <a:gd name="connsiteX6" fmla="*/ 0 w 986740"/>
              <a:gd name="connsiteY6" fmla="*/ 86290 h 170570"/>
              <a:gd name="connsiteX7" fmla="*/ 0 w 986740"/>
              <a:gd name="connsiteY7" fmla="*/ 84280 h 1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740" h="170570" fill="none" extrusionOk="0">
                <a:moveTo>
                  <a:pt x="0" y="84280"/>
                </a:moveTo>
                <a:cubicBezTo>
                  <a:pt x="308280" y="123665"/>
                  <a:pt x="368508" y="35013"/>
                  <a:pt x="713982" y="84280"/>
                </a:cubicBezTo>
                <a:cubicBezTo>
                  <a:pt x="710309" y="66418"/>
                  <a:pt x="716352" y="10834"/>
                  <a:pt x="713982" y="0"/>
                </a:cubicBezTo>
                <a:cubicBezTo>
                  <a:pt x="747819" y="33537"/>
                  <a:pt x="934825" y="49050"/>
                  <a:pt x="986740" y="85285"/>
                </a:cubicBezTo>
                <a:cubicBezTo>
                  <a:pt x="908635" y="127050"/>
                  <a:pt x="818501" y="124655"/>
                  <a:pt x="713982" y="170570"/>
                </a:cubicBezTo>
                <a:cubicBezTo>
                  <a:pt x="715705" y="135911"/>
                  <a:pt x="708171" y="98432"/>
                  <a:pt x="713982" y="86290"/>
                </a:cubicBezTo>
                <a:cubicBezTo>
                  <a:pt x="377134" y="121289"/>
                  <a:pt x="79146" y="112416"/>
                  <a:pt x="0" y="86290"/>
                </a:cubicBezTo>
                <a:cubicBezTo>
                  <a:pt x="121" y="85549"/>
                  <a:pt x="-17" y="84861"/>
                  <a:pt x="0" y="84280"/>
                </a:cubicBezTo>
                <a:close/>
              </a:path>
              <a:path w="986740" h="170570" stroke="0" extrusionOk="0">
                <a:moveTo>
                  <a:pt x="0" y="84280"/>
                </a:moveTo>
                <a:cubicBezTo>
                  <a:pt x="262021" y="127961"/>
                  <a:pt x="421482" y="82992"/>
                  <a:pt x="713982" y="84280"/>
                </a:cubicBezTo>
                <a:cubicBezTo>
                  <a:pt x="709302" y="69210"/>
                  <a:pt x="714451" y="25669"/>
                  <a:pt x="713982" y="0"/>
                </a:cubicBezTo>
                <a:cubicBezTo>
                  <a:pt x="758164" y="-12002"/>
                  <a:pt x="931375" y="77630"/>
                  <a:pt x="986740" y="85285"/>
                </a:cubicBezTo>
                <a:cubicBezTo>
                  <a:pt x="931959" y="85740"/>
                  <a:pt x="808776" y="139779"/>
                  <a:pt x="713982" y="170570"/>
                </a:cubicBezTo>
                <a:cubicBezTo>
                  <a:pt x="719329" y="157792"/>
                  <a:pt x="708137" y="107220"/>
                  <a:pt x="713982" y="86290"/>
                </a:cubicBezTo>
                <a:cubicBezTo>
                  <a:pt x="533366" y="146442"/>
                  <a:pt x="332341" y="28564"/>
                  <a:pt x="0" y="86290"/>
                </a:cubicBezTo>
                <a:cubicBezTo>
                  <a:pt x="-13" y="85735"/>
                  <a:pt x="42" y="84770"/>
                  <a:pt x="0" y="8428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1178"/>
                      <a:gd name="adj2" fmla="val 1599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98FB17-50A5-475C-9D14-7FF4F7ED3703}"/>
              </a:ext>
            </a:extLst>
          </p:cNvPr>
          <p:cNvSpPr/>
          <p:nvPr/>
        </p:nvSpPr>
        <p:spPr>
          <a:xfrm>
            <a:off x="5017636" y="681470"/>
            <a:ext cx="2035203" cy="2161937"/>
          </a:xfrm>
          <a:custGeom>
            <a:avLst/>
            <a:gdLst>
              <a:gd name="connsiteX0" fmla="*/ 0 w 2035203"/>
              <a:gd name="connsiteY0" fmla="*/ 1080969 h 2161937"/>
              <a:gd name="connsiteX1" fmla="*/ 1017602 w 2035203"/>
              <a:gd name="connsiteY1" fmla="*/ 0 h 2161937"/>
              <a:gd name="connsiteX2" fmla="*/ 2035204 w 2035203"/>
              <a:gd name="connsiteY2" fmla="*/ 1080969 h 2161937"/>
              <a:gd name="connsiteX3" fmla="*/ 1017602 w 2035203"/>
              <a:gd name="connsiteY3" fmla="*/ 2161938 h 2161937"/>
              <a:gd name="connsiteX4" fmla="*/ 0 w 2035203"/>
              <a:gd name="connsiteY4" fmla="*/ 1080969 h 21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203" h="2161937" extrusionOk="0">
                <a:moveTo>
                  <a:pt x="0" y="1080969"/>
                </a:moveTo>
                <a:cubicBezTo>
                  <a:pt x="-97264" y="423971"/>
                  <a:pt x="376401" y="29723"/>
                  <a:pt x="1017602" y="0"/>
                </a:cubicBezTo>
                <a:cubicBezTo>
                  <a:pt x="1656971" y="16287"/>
                  <a:pt x="2006796" y="484869"/>
                  <a:pt x="2035204" y="1080969"/>
                </a:cubicBezTo>
                <a:cubicBezTo>
                  <a:pt x="1966476" y="1745089"/>
                  <a:pt x="1560612" y="2266934"/>
                  <a:pt x="1017602" y="2161938"/>
                </a:cubicBezTo>
                <a:cubicBezTo>
                  <a:pt x="377846" y="2119399"/>
                  <a:pt x="108261" y="1729700"/>
                  <a:pt x="0" y="1080969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154E093-A2E9-48C3-B028-EB5F61D819AB}"/>
              </a:ext>
            </a:extLst>
          </p:cNvPr>
          <p:cNvSpPr/>
          <p:nvPr/>
        </p:nvSpPr>
        <p:spPr>
          <a:xfrm rot="5941344">
            <a:off x="4449309" y="2308526"/>
            <a:ext cx="986740" cy="170570"/>
          </a:xfrm>
          <a:custGeom>
            <a:avLst/>
            <a:gdLst>
              <a:gd name="connsiteX0" fmla="*/ 0 w 986740"/>
              <a:gd name="connsiteY0" fmla="*/ 84280 h 170570"/>
              <a:gd name="connsiteX1" fmla="*/ 713982 w 986740"/>
              <a:gd name="connsiteY1" fmla="*/ 84280 h 170570"/>
              <a:gd name="connsiteX2" fmla="*/ 713982 w 986740"/>
              <a:gd name="connsiteY2" fmla="*/ 0 h 170570"/>
              <a:gd name="connsiteX3" fmla="*/ 986740 w 986740"/>
              <a:gd name="connsiteY3" fmla="*/ 85285 h 170570"/>
              <a:gd name="connsiteX4" fmla="*/ 713982 w 986740"/>
              <a:gd name="connsiteY4" fmla="*/ 170570 h 170570"/>
              <a:gd name="connsiteX5" fmla="*/ 713982 w 986740"/>
              <a:gd name="connsiteY5" fmla="*/ 86290 h 170570"/>
              <a:gd name="connsiteX6" fmla="*/ 0 w 986740"/>
              <a:gd name="connsiteY6" fmla="*/ 86290 h 170570"/>
              <a:gd name="connsiteX7" fmla="*/ 0 w 986740"/>
              <a:gd name="connsiteY7" fmla="*/ 84280 h 1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740" h="170570" fill="none" extrusionOk="0">
                <a:moveTo>
                  <a:pt x="0" y="84280"/>
                </a:moveTo>
                <a:cubicBezTo>
                  <a:pt x="308280" y="123665"/>
                  <a:pt x="368508" y="35013"/>
                  <a:pt x="713982" y="84280"/>
                </a:cubicBezTo>
                <a:cubicBezTo>
                  <a:pt x="710309" y="66418"/>
                  <a:pt x="716352" y="10834"/>
                  <a:pt x="713982" y="0"/>
                </a:cubicBezTo>
                <a:cubicBezTo>
                  <a:pt x="747819" y="33537"/>
                  <a:pt x="934825" y="49050"/>
                  <a:pt x="986740" y="85285"/>
                </a:cubicBezTo>
                <a:cubicBezTo>
                  <a:pt x="908635" y="127050"/>
                  <a:pt x="818501" y="124655"/>
                  <a:pt x="713982" y="170570"/>
                </a:cubicBezTo>
                <a:cubicBezTo>
                  <a:pt x="715705" y="135911"/>
                  <a:pt x="708171" y="98432"/>
                  <a:pt x="713982" y="86290"/>
                </a:cubicBezTo>
                <a:cubicBezTo>
                  <a:pt x="377134" y="121289"/>
                  <a:pt x="79146" y="112416"/>
                  <a:pt x="0" y="86290"/>
                </a:cubicBezTo>
                <a:cubicBezTo>
                  <a:pt x="121" y="85549"/>
                  <a:pt x="-17" y="84861"/>
                  <a:pt x="0" y="84280"/>
                </a:cubicBezTo>
                <a:close/>
              </a:path>
              <a:path w="986740" h="170570" stroke="0" extrusionOk="0">
                <a:moveTo>
                  <a:pt x="0" y="84280"/>
                </a:moveTo>
                <a:cubicBezTo>
                  <a:pt x="262021" y="127961"/>
                  <a:pt x="421482" y="82992"/>
                  <a:pt x="713982" y="84280"/>
                </a:cubicBezTo>
                <a:cubicBezTo>
                  <a:pt x="709302" y="69210"/>
                  <a:pt x="714451" y="25669"/>
                  <a:pt x="713982" y="0"/>
                </a:cubicBezTo>
                <a:cubicBezTo>
                  <a:pt x="758164" y="-12002"/>
                  <a:pt x="931375" y="77630"/>
                  <a:pt x="986740" y="85285"/>
                </a:cubicBezTo>
                <a:cubicBezTo>
                  <a:pt x="931959" y="85740"/>
                  <a:pt x="808776" y="139779"/>
                  <a:pt x="713982" y="170570"/>
                </a:cubicBezTo>
                <a:cubicBezTo>
                  <a:pt x="719329" y="157792"/>
                  <a:pt x="708137" y="107220"/>
                  <a:pt x="713982" y="86290"/>
                </a:cubicBezTo>
                <a:cubicBezTo>
                  <a:pt x="533366" y="146442"/>
                  <a:pt x="332341" y="28564"/>
                  <a:pt x="0" y="86290"/>
                </a:cubicBezTo>
                <a:cubicBezTo>
                  <a:pt x="-13" y="85735"/>
                  <a:pt x="42" y="84770"/>
                  <a:pt x="0" y="8428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1178"/>
                      <a:gd name="adj2" fmla="val 1599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5178BA-F80D-4B07-BA5D-EE1B2C661B05}"/>
              </a:ext>
            </a:extLst>
          </p:cNvPr>
          <p:cNvSpPr/>
          <p:nvPr/>
        </p:nvSpPr>
        <p:spPr>
          <a:xfrm>
            <a:off x="6397510" y="2342202"/>
            <a:ext cx="2035203" cy="2161937"/>
          </a:xfrm>
          <a:custGeom>
            <a:avLst/>
            <a:gdLst>
              <a:gd name="connsiteX0" fmla="*/ 0 w 2035203"/>
              <a:gd name="connsiteY0" fmla="*/ 1080969 h 2161937"/>
              <a:gd name="connsiteX1" fmla="*/ 1017602 w 2035203"/>
              <a:gd name="connsiteY1" fmla="*/ 0 h 2161937"/>
              <a:gd name="connsiteX2" fmla="*/ 2035204 w 2035203"/>
              <a:gd name="connsiteY2" fmla="*/ 1080969 h 2161937"/>
              <a:gd name="connsiteX3" fmla="*/ 1017602 w 2035203"/>
              <a:gd name="connsiteY3" fmla="*/ 2161938 h 2161937"/>
              <a:gd name="connsiteX4" fmla="*/ 0 w 2035203"/>
              <a:gd name="connsiteY4" fmla="*/ 1080969 h 21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203" h="2161937" extrusionOk="0">
                <a:moveTo>
                  <a:pt x="0" y="1080969"/>
                </a:moveTo>
                <a:cubicBezTo>
                  <a:pt x="-97264" y="423971"/>
                  <a:pt x="376401" y="29723"/>
                  <a:pt x="1017602" y="0"/>
                </a:cubicBezTo>
                <a:cubicBezTo>
                  <a:pt x="1656971" y="16287"/>
                  <a:pt x="2006796" y="484869"/>
                  <a:pt x="2035204" y="1080969"/>
                </a:cubicBezTo>
                <a:cubicBezTo>
                  <a:pt x="1966476" y="1745089"/>
                  <a:pt x="1560612" y="2266934"/>
                  <a:pt x="1017602" y="2161938"/>
                </a:cubicBezTo>
                <a:cubicBezTo>
                  <a:pt x="377846" y="2119399"/>
                  <a:pt x="108261" y="1729700"/>
                  <a:pt x="0" y="1080969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22F40A4-0953-4C7C-B025-4927CFFEF32A}"/>
              </a:ext>
            </a:extLst>
          </p:cNvPr>
          <p:cNvSpPr/>
          <p:nvPr/>
        </p:nvSpPr>
        <p:spPr>
          <a:xfrm rot="10800000">
            <a:off x="5282005" y="3337885"/>
            <a:ext cx="1115505" cy="215444"/>
          </a:xfrm>
          <a:custGeom>
            <a:avLst/>
            <a:gdLst>
              <a:gd name="connsiteX0" fmla="*/ 0 w 1115505"/>
              <a:gd name="connsiteY0" fmla="*/ 106453 h 215444"/>
              <a:gd name="connsiteX1" fmla="*/ 770988 w 1115505"/>
              <a:gd name="connsiteY1" fmla="*/ 106453 h 215444"/>
              <a:gd name="connsiteX2" fmla="*/ 770988 w 1115505"/>
              <a:gd name="connsiteY2" fmla="*/ 0 h 215444"/>
              <a:gd name="connsiteX3" fmla="*/ 1115505 w 1115505"/>
              <a:gd name="connsiteY3" fmla="*/ 107722 h 215444"/>
              <a:gd name="connsiteX4" fmla="*/ 770988 w 1115505"/>
              <a:gd name="connsiteY4" fmla="*/ 215444 h 215444"/>
              <a:gd name="connsiteX5" fmla="*/ 770988 w 1115505"/>
              <a:gd name="connsiteY5" fmla="*/ 108991 h 215444"/>
              <a:gd name="connsiteX6" fmla="*/ 0 w 1115505"/>
              <a:gd name="connsiteY6" fmla="*/ 108991 h 215444"/>
              <a:gd name="connsiteX7" fmla="*/ 0 w 1115505"/>
              <a:gd name="connsiteY7" fmla="*/ 106453 h 21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5505" h="215444" fill="none" extrusionOk="0">
                <a:moveTo>
                  <a:pt x="0" y="106453"/>
                </a:moveTo>
                <a:cubicBezTo>
                  <a:pt x="285854" y="121640"/>
                  <a:pt x="409480" y="95438"/>
                  <a:pt x="770988" y="106453"/>
                </a:cubicBezTo>
                <a:cubicBezTo>
                  <a:pt x="773873" y="62722"/>
                  <a:pt x="762623" y="50904"/>
                  <a:pt x="770988" y="0"/>
                </a:cubicBezTo>
                <a:cubicBezTo>
                  <a:pt x="879387" y="34998"/>
                  <a:pt x="1006011" y="103901"/>
                  <a:pt x="1115505" y="107722"/>
                </a:cubicBezTo>
                <a:cubicBezTo>
                  <a:pt x="958690" y="169629"/>
                  <a:pt x="861742" y="163876"/>
                  <a:pt x="770988" y="215444"/>
                </a:cubicBezTo>
                <a:cubicBezTo>
                  <a:pt x="776078" y="204105"/>
                  <a:pt x="774812" y="122458"/>
                  <a:pt x="770988" y="108991"/>
                </a:cubicBezTo>
                <a:cubicBezTo>
                  <a:pt x="481622" y="115657"/>
                  <a:pt x="243398" y="178284"/>
                  <a:pt x="0" y="108991"/>
                </a:cubicBezTo>
                <a:cubicBezTo>
                  <a:pt x="187" y="107724"/>
                  <a:pt x="-118" y="107620"/>
                  <a:pt x="0" y="106453"/>
                </a:cubicBezTo>
                <a:close/>
              </a:path>
              <a:path w="1115505" h="215444" stroke="0" extrusionOk="0">
                <a:moveTo>
                  <a:pt x="0" y="106453"/>
                </a:moveTo>
                <a:cubicBezTo>
                  <a:pt x="132411" y="172927"/>
                  <a:pt x="494902" y="94684"/>
                  <a:pt x="770988" y="106453"/>
                </a:cubicBezTo>
                <a:cubicBezTo>
                  <a:pt x="776836" y="60322"/>
                  <a:pt x="768138" y="51075"/>
                  <a:pt x="770988" y="0"/>
                </a:cubicBezTo>
                <a:cubicBezTo>
                  <a:pt x="854989" y="58696"/>
                  <a:pt x="1064256" y="102038"/>
                  <a:pt x="1115505" y="107722"/>
                </a:cubicBezTo>
                <a:cubicBezTo>
                  <a:pt x="1040844" y="129360"/>
                  <a:pt x="800385" y="182764"/>
                  <a:pt x="770988" y="215444"/>
                </a:cubicBezTo>
                <a:cubicBezTo>
                  <a:pt x="766940" y="176187"/>
                  <a:pt x="778194" y="130762"/>
                  <a:pt x="770988" y="108991"/>
                </a:cubicBezTo>
                <a:cubicBezTo>
                  <a:pt x="456624" y="81065"/>
                  <a:pt x="346810" y="103247"/>
                  <a:pt x="0" y="108991"/>
                </a:cubicBezTo>
                <a:cubicBezTo>
                  <a:pt x="-141" y="108046"/>
                  <a:pt x="72" y="107200"/>
                  <a:pt x="0" y="10645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>
                      <a:gd name="adj1" fmla="val 1178"/>
                      <a:gd name="adj2" fmla="val 15991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49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4056C9A-DAFC-40A9-9D98-CCE8F1DE6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9" y="1733323"/>
            <a:ext cx="7535107" cy="19330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F85F31-9095-4B05-9B71-ED0D7CA4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079" y="92057"/>
            <a:ext cx="1334229" cy="87157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A078CD7-A3FA-4E1A-AC81-AADF761938EA}"/>
              </a:ext>
            </a:extLst>
          </p:cNvPr>
          <p:cNvSpPr/>
          <p:nvPr/>
        </p:nvSpPr>
        <p:spPr>
          <a:xfrm>
            <a:off x="274736" y="405583"/>
            <a:ext cx="2040609" cy="55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GB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6DE2E7D-0B11-44E6-91D0-B67A85286A02}"/>
              </a:ext>
            </a:extLst>
          </p:cNvPr>
          <p:cNvSpPr txBox="1">
            <a:spLocks/>
          </p:cNvSpPr>
          <p:nvPr/>
        </p:nvSpPr>
        <p:spPr>
          <a:xfrm>
            <a:off x="334898" y="215249"/>
            <a:ext cx="6837525" cy="38066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457189"/>
            <a:r>
              <a:rPr lang="en-US" sz="2800" dirty="0"/>
              <a:t>Closed-loop control of </a:t>
            </a:r>
            <a:endParaRPr lang="en-US"/>
          </a:p>
          <a:p>
            <a:pPr defTabSz="457189"/>
            <a:r>
              <a:rPr lang="en-US" sz="2800" dirty="0"/>
              <a:t>antimicrobial delivery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6EA9C-4192-E29A-8BEF-A92D444A726E}"/>
              </a:ext>
            </a:extLst>
          </p:cNvPr>
          <p:cNvSpPr txBox="1"/>
          <p:nvPr/>
        </p:nvSpPr>
        <p:spPr>
          <a:xfrm>
            <a:off x="4572000" y="3738283"/>
            <a:ext cx="51972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Arial"/>
              </a:rPr>
              <a:t>Continuous monitoring </a:t>
            </a:r>
            <a:endParaRPr lang="en-US"/>
          </a:p>
          <a:p>
            <a:r>
              <a:rPr lang="en-US" sz="1400" dirty="0">
                <a:cs typeface="Arial"/>
              </a:rPr>
              <a:t>Point-of-care devices</a:t>
            </a:r>
          </a:p>
          <a:p>
            <a:r>
              <a:rPr lang="en-US" sz="1400" dirty="0">
                <a:cs typeface="Arial"/>
              </a:rPr>
              <a:t>(HPLC MS)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3808C-AA04-086D-D942-CA9D7F7CBB9E}"/>
              </a:ext>
            </a:extLst>
          </p:cNvPr>
          <p:cNvSpPr txBox="1"/>
          <p:nvPr/>
        </p:nvSpPr>
        <p:spPr>
          <a:xfrm>
            <a:off x="121023" y="2467536"/>
            <a:ext cx="51972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Arial"/>
              </a:rPr>
              <a:t>PK/PD index</a:t>
            </a:r>
          </a:p>
          <a:p>
            <a:r>
              <a:rPr lang="en-US" sz="1400" dirty="0">
                <a:cs typeface="Arial"/>
              </a:rPr>
              <a:t>Trough</a:t>
            </a:r>
          </a:p>
          <a:p>
            <a:r>
              <a:rPr lang="en-US" sz="1400" dirty="0">
                <a:cs typeface="Arial"/>
              </a:rPr>
              <a:t>Target conc.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CD5CD-FD09-8395-43C0-83EA0F50D828}"/>
              </a:ext>
            </a:extLst>
          </p:cNvPr>
          <p:cNvSpPr txBox="1"/>
          <p:nvPr/>
        </p:nvSpPr>
        <p:spPr>
          <a:xfrm>
            <a:off x="1290917" y="1237130"/>
            <a:ext cx="51972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Arial"/>
              </a:rPr>
              <a:t>Proportional-integral-derivative (PID)</a:t>
            </a:r>
            <a:br>
              <a:rPr lang="en-US" sz="1400" dirty="0">
                <a:cs typeface="Arial"/>
              </a:rPr>
            </a:br>
            <a:r>
              <a:rPr lang="en-US" sz="1400">
                <a:cs typeface="Arial"/>
              </a:rPr>
              <a:t>Iterative learning control</a:t>
            </a:r>
          </a:p>
          <a:p>
            <a:r>
              <a:rPr lang="en-US" sz="1400" dirty="0">
                <a:cs typeface="Arial"/>
              </a:rPr>
              <a:t>Model-based predictive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2EFC6-E13A-3D8D-03DD-FC0F7AA47384}"/>
              </a:ext>
            </a:extLst>
          </p:cNvPr>
          <p:cNvSpPr txBox="1"/>
          <p:nvPr/>
        </p:nvSpPr>
        <p:spPr>
          <a:xfrm>
            <a:off x="5035923" y="1237130"/>
            <a:ext cx="51972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Arial"/>
              </a:rPr>
              <a:t>Continuous infusion</a:t>
            </a:r>
          </a:p>
          <a:p>
            <a:r>
              <a:rPr lang="en-US" sz="1400" dirty="0">
                <a:cs typeface="Arial"/>
              </a:rPr>
              <a:t>Intermittent dosing</a:t>
            </a:r>
          </a:p>
        </p:txBody>
      </p:sp>
      <p:sp>
        <p:nvSpPr>
          <p:cNvPr id="8" name="Oval 19">
            <a:extLst>
              <a:ext uri="{FF2B5EF4-FFF2-40B4-BE49-F238E27FC236}">
                <a16:creationId xmlns:a16="http://schemas.microsoft.com/office/drawing/2014/main" id="{E2D9A487-DDF9-FFF3-A25F-827C79E74D57}"/>
              </a:ext>
            </a:extLst>
          </p:cNvPr>
          <p:cNvSpPr/>
          <p:nvPr/>
        </p:nvSpPr>
        <p:spPr>
          <a:xfrm>
            <a:off x="33358" y="2354454"/>
            <a:ext cx="1362851" cy="911362"/>
          </a:xfrm>
          <a:custGeom>
            <a:avLst/>
            <a:gdLst>
              <a:gd name="connsiteX0" fmla="*/ 0 w 2035203"/>
              <a:gd name="connsiteY0" fmla="*/ 1080969 h 2161937"/>
              <a:gd name="connsiteX1" fmla="*/ 1017602 w 2035203"/>
              <a:gd name="connsiteY1" fmla="*/ 0 h 2161937"/>
              <a:gd name="connsiteX2" fmla="*/ 2035204 w 2035203"/>
              <a:gd name="connsiteY2" fmla="*/ 1080969 h 2161937"/>
              <a:gd name="connsiteX3" fmla="*/ 1017602 w 2035203"/>
              <a:gd name="connsiteY3" fmla="*/ 2161938 h 2161937"/>
              <a:gd name="connsiteX4" fmla="*/ 0 w 2035203"/>
              <a:gd name="connsiteY4" fmla="*/ 1080969 h 21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203" h="2161937" extrusionOk="0">
                <a:moveTo>
                  <a:pt x="0" y="1080969"/>
                </a:moveTo>
                <a:cubicBezTo>
                  <a:pt x="-97264" y="423971"/>
                  <a:pt x="376401" y="29723"/>
                  <a:pt x="1017602" y="0"/>
                </a:cubicBezTo>
                <a:cubicBezTo>
                  <a:pt x="1656971" y="16287"/>
                  <a:pt x="2006796" y="484869"/>
                  <a:pt x="2035204" y="1080969"/>
                </a:cubicBezTo>
                <a:cubicBezTo>
                  <a:pt x="1966476" y="1745089"/>
                  <a:pt x="1560612" y="2266934"/>
                  <a:pt x="1017602" y="2161938"/>
                </a:cubicBezTo>
                <a:cubicBezTo>
                  <a:pt x="377846" y="2119399"/>
                  <a:pt x="108261" y="1729700"/>
                  <a:pt x="0" y="1080969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362851"/>
                      <a:gd name="connsiteY0" fmla="*/ 455681 h 911362"/>
                      <a:gd name="connsiteX1" fmla="*/ 681425 w 1362851"/>
                      <a:gd name="connsiteY1" fmla="*/ 0 h 911362"/>
                      <a:gd name="connsiteX2" fmla="*/ 1362851 w 1362851"/>
                      <a:gd name="connsiteY2" fmla="*/ 455681 h 911362"/>
                      <a:gd name="connsiteX3" fmla="*/ 681425 w 1362851"/>
                      <a:gd name="connsiteY3" fmla="*/ 911362 h 911362"/>
                      <a:gd name="connsiteX4" fmla="*/ 0 w 1362851"/>
                      <a:gd name="connsiteY4" fmla="*/ 455681 h 911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2851" h="911362" extrusionOk="0">
                        <a:moveTo>
                          <a:pt x="0" y="455681"/>
                        </a:moveTo>
                        <a:cubicBezTo>
                          <a:pt x="-101009" y="156594"/>
                          <a:pt x="224549" y="22851"/>
                          <a:pt x="681425" y="0"/>
                        </a:cubicBezTo>
                        <a:cubicBezTo>
                          <a:pt x="1130593" y="11290"/>
                          <a:pt x="1323046" y="205056"/>
                          <a:pt x="1362851" y="455681"/>
                        </a:cubicBezTo>
                        <a:cubicBezTo>
                          <a:pt x="1282225" y="769432"/>
                          <a:pt x="1035731" y="1007108"/>
                          <a:pt x="681425" y="911362"/>
                        </a:cubicBezTo>
                        <a:cubicBezTo>
                          <a:pt x="231191" y="881487"/>
                          <a:pt x="98334" y="741499"/>
                          <a:pt x="0" y="455681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9">
            <a:extLst>
              <a:ext uri="{FF2B5EF4-FFF2-40B4-BE49-F238E27FC236}">
                <a16:creationId xmlns:a16="http://schemas.microsoft.com/office/drawing/2014/main" id="{7CF801EC-F731-E189-EF5A-61169EC5EEE6}"/>
              </a:ext>
            </a:extLst>
          </p:cNvPr>
          <p:cNvSpPr/>
          <p:nvPr/>
        </p:nvSpPr>
        <p:spPr>
          <a:xfrm>
            <a:off x="1136018" y="1063537"/>
            <a:ext cx="3292502" cy="1079450"/>
          </a:xfrm>
          <a:custGeom>
            <a:avLst/>
            <a:gdLst>
              <a:gd name="connsiteX0" fmla="*/ 0 w 2035203"/>
              <a:gd name="connsiteY0" fmla="*/ 1080969 h 2161937"/>
              <a:gd name="connsiteX1" fmla="*/ 1017602 w 2035203"/>
              <a:gd name="connsiteY1" fmla="*/ 0 h 2161937"/>
              <a:gd name="connsiteX2" fmla="*/ 2035204 w 2035203"/>
              <a:gd name="connsiteY2" fmla="*/ 1080969 h 2161937"/>
              <a:gd name="connsiteX3" fmla="*/ 1017602 w 2035203"/>
              <a:gd name="connsiteY3" fmla="*/ 2161938 h 2161937"/>
              <a:gd name="connsiteX4" fmla="*/ 0 w 2035203"/>
              <a:gd name="connsiteY4" fmla="*/ 1080969 h 21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203" h="2161937" extrusionOk="0">
                <a:moveTo>
                  <a:pt x="0" y="1080969"/>
                </a:moveTo>
                <a:cubicBezTo>
                  <a:pt x="-97264" y="423971"/>
                  <a:pt x="376401" y="29723"/>
                  <a:pt x="1017602" y="0"/>
                </a:cubicBezTo>
                <a:cubicBezTo>
                  <a:pt x="1656971" y="16287"/>
                  <a:pt x="2006796" y="484869"/>
                  <a:pt x="2035204" y="1080969"/>
                </a:cubicBezTo>
                <a:cubicBezTo>
                  <a:pt x="1966476" y="1745089"/>
                  <a:pt x="1560612" y="2266934"/>
                  <a:pt x="1017602" y="2161938"/>
                </a:cubicBezTo>
                <a:cubicBezTo>
                  <a:pt x="377846" y="2119399"/>
                  <a:pt x="108261" y="1729700"/>
                  <a:pt x="0" y="1080969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92502"/>
                      <a:gd name="connsiteY0" fmla="*/ 539725 h 1079450"/>
                      <a:gd name="connsiteX1" fmla="*/ 1646251 w 3292502"/>
                      <a:gd name="connsiteY1" fmla="*/ 0 h 1079450"/>
                      <a:gd name="connsiteX2" fmla="*/ 3292503 w 3292502"/>
                      <a:gd name="connsiteY2" fmla="*/ 539725 h 1079450"/>
                      <a:gd name="connsiteX3" fmla="*/ 1646251 w 3292502"/>
                      <a:gd name="connsiteY3" fmla="*/ 1079450 h 1079450"/>
                      <a:gd name="connsiteX4" fmla="*/ 0 w 3292502"/>
                      <a:gd name="connsiteY4" fmla="*/ 539725 h 10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2502" h="1079450" extrusionOk="0">
                        <a:moveTo>
                          <a:pt x="0" y="539725"/>
                        </a:moveTo>
                        <a:cubicBezTo>
                          <a:pt x="-249096" y="155097"/>
                          <a:pt x="530382" y="44321"/>
                          <a:pt x="1646251" y="0"/>
                        </a:cubicBezTo>
                        <a:cubicBezTo>
                          <a:pt x="2695976" y="11367"/>
                          <a:pt x="3175575" y="244350"/>
                          <a:pt x="3292503" y="539725"/>
                        </a:cubicBezTo>
                        <a:cubicBezTo>
                          <a:pt x="3094403" y="956194"/>
                          <a:pt x="2493381" y="1305093"/>
                          <a:pt x="1646251" y="1079450"/>
                        </a:cubicBezTo>
                        <a:cubicBezTo>
                          <a:pt x="546129" y="1022570"/>
                          <a:pt x="191497" y="871449"/>
                          <a:pt x="0" y="53972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24">
            <a:extLst>
              <a:ext uri="{FF2B5EF4-FFF2-40B4-BE49-F238E27FC236}">
                <a16:creationId xmlns:a16="http://schemas.microsoft.com/office/drawing/2014/main" id="{1C050A37-74D9-5448-F7F6-415C09B1FB5C}"/>
              </a:ext>
            </a:extLst>
          </p:cNvPr>
          <p:cNvSpPr/>
          <p:nvPr/>
        </p:nvSpPr>
        <p:spPr>
          <a:xfrm rot="2280000">
            <a:off x="2714626" y="2063964"/>
            <a:ext cx="428688" cy="143676"/>
          </a:xfrm>
          <a:custGeom>
            <a:avLst/>
            <a:gdLst>
              <a:gd name="connsiteX0" fmla="*/ 0 w 986740"/>
              <a:gd name="connsiteY0" fmla="*/ 84280 h 170570"/>
              <a:gd name="connsiteX1" fmla="*/ 713982 w 986740"/>
              <a:gd name="connsiteY1" fmla="*/ 84280 h 170570"/>
              <a:gd name="connsiteX2" fmla="*/ 713982 w 986740"/>
              <a:gd name="connsiteY2" fmla="*/ 0 h 170570"/>
              <a:gd name="connsiteX3" fmla="*/ 986740 w 986740"/>
              <a:gd name="connsiteY3" fmla="*/ 85285 h 170570"/>
              <a:gd name="connsiteX4" fmla="*/ 713982 w 986740"/>
              <a:gd name="connsiteY4" fmla="*/ 170570 h 170570"/>
              <a:gd name="connsiteX5" fmla="*/ 713982 w 986740"/>
              <a:gd name="connsiteY5" fmla="*/ 86290 h 170570"/>
              <a:gd name="connsiteX6" fmla="*/ 0 w 986740"/>
              <a:gd name="connsiteY6" fmla="*/ 86290 h 170570"/>
              <a:gd name="connsiteX7" fmla="*/ 0 w 986740"/>
              <a:gd name="connsiteY7" fmla="*/ 84280 h 1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740" h="170570" fill="none" extrusionOk="0">
                <a:moveTo>
                  <a:pt x="0" y="84280"/>
                </a:moveTo>
                <a:cubicBezTo>
                  <a:pt x="308280" y="123665"/>
                  <a:pt x="368508" y="35013"/>
                  <a:pt x="713982" y="84280"/>
                </a:cubicBezTo>
                <a:cubicBezTo>
                  <a:pt x="710309" y="66418"/>
                  <a:pt x="716352" y="10834"/>
                  <a:pt x="713982" y="0"/>
                </a:cubicBezTo>
                <a:cubicBezTo>
                  <a:pt x="747819" y="33537"/>
                  <a:pt x="934825" y="49050"/>
                  <a:pt x="986740" y="85285"/>
                </a:cubicBezTo>
                <a:cubicBezTo>
                  <a:pt x="908635" y="127050"/>
                  <a:pt x="818501" y="124655"/>
                  <a:pt x="713982" y="170570"/>
                </a:cubicBezTo>
                <a:cubicBezTo>
                  <a:pt x="715705" y="135911"/>
                  <a:pt x="708171" y="98432"/>
                  <a:pt x="713982" y="86290"/>
                </a:cubicBezTo>
                <a:cubicBezTo>
                  <a:pt x="377134" y="121289"/>
                  <a:pt x="79146" y="112416"/>
                  <a:pt x="0" y="86290"/>
                </a:cubicBezTo>
                <a:cubicBezTo>
                  <a:pt x="121" y="85549"/>
                  <a:pt x="-17" y="84861"/>
                  <a:pt x="0" y="84280"/>
                </a:cubicBezTo>
                <a:close/>
              </a:path>
              <a:path w="986740" h="170570" stroke="0" extrusionOk="0">
                <a:moveTo>
                  <a:pt x="0" y="84280"/>
                </a:moveTo>
                <a:cubicBezTo>
                  <a:pt x="262021" y="127961"/>
                  <a:pt x="421482" y="82992"/>
                  <a:pt x="713982" y="84280"/>
                </a:cubicBezTo>
                <a:cubicBezTo>
                  <a:pt x="709302" y="69210"/>
                  <a:pt x="714451" y="25669"/>
                  <a:pt x="713982" y="0"/>
                </a:cubicBezTo>
                <a:cubicBezTo>
                  <a:pt x="758164" y="-12002"/>
                  <a:pt x="931375" y="77630"/>
                  <a:pt x="986740" y="85285"/>
                </a:cubicBezTo>
                <a:cubicBezTo>
                  <a:pt x="931959" y="85740"/>
                  <a:pt x="808776" y="139779"/>
                  <a:pt x="713982" y="170570"/>
                </a:cubicBezTo>
                <a:cubicBezTo>
                  <a:pt x="719329" y="157792"/>
                  <a:pt x="708137" y="107220"/>
                  <a:pt x="713982" y="86290"/>
                </a:cubicBezTo>
                <a:cubicBezTo>
                  <a:pt x="533366" y="146442"/>
                  <a:pt x="332341" y="28564"/>
                  <a:pt x="0" y="86290"/>
                </a:cubicBezTo>
                <a:cubicBezTo>
                  <a:pt x="-13" y="85735"/>
                  <a:pt x="42" y="84770"/>
                  <a:pt x="0" y="8428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8688"/>
                      <a:gd name="connsiteY0" fmla="*/ 70992 h 143676"/>
                      <a:gd name="connsiteX1" fmla="*/ 198936 w 428688"/>
                      <a:gd name="connsiteY1" fmla="*/ 70992 h 143676"/>
                      <a:gd name="connsiteX2" fmla="*/ 198936 w 428688"/>
                      <a:gd name="connsiteY2" fmla="*/ 0 h 143676"/>
                      <a:gd name="connsiteX3" fmla="*/ 428688 w 428688"/>
                      <a:gd name="connsiteY3" fmla="*/ 71838 h 143676"/>
                      <a:gd name="connsiteX4" fmla="*/ 198936 w 428688"/>
                      <a:gd name="connsiteY4" fmla="*/ 143676 h 143676"/>
                      <a:gd name="connsiteX5" fmla="*/ 198936 w 428688"/>
                      <a:gd name="connsiteY5" fmla="*/ 72684 h 143676"/>
                      <a:gd name="connsiteX6" fmla="*/ 0 w 428688"/>
                      <a:gd name="connsiteY6" fmla="*/ 72684 h 143676"/>
                      <a:gd name="connsiteX7" fmla="*/ 0 w 428688"/>
                      <a:gd name="connsiteY7" fmla="*/ 70992 h 143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8688" h="143676" fill="none" extrusionOk="0">
                        <a:moveTo>
                          <a:pt x="0" y="70992"/>
                        </a:moveTo>
                        <a:cubicBezTo>
                          <a:pt x="51018" y="82033"/>
                          <a:pt x="142668" y="76653"/>
                          <a:pt x="198936" y="70992"/>
                        </a:cubicBezTo>
                        <a:cubicBezTo>
                          <a:pt x="197575" y="38530"/>
                          <a:pt x="204803" y="19411"/>
                          <a:pt x="198936" y="0"/>
                        </a:cubicBezTo>
                        <a:cubicBezTo>
                          <a:pt x="264390" y="1389"/>
                          <a:pt x="341668" y="44602"/>
                          <a:pt x="428688" y="71838"/>
                        </a:cubicBezTo>
                        <a:cubicBezTo>
                          <a:pt x="343941" y="113225"/>
                          <a:pt x="295934" y="112288"/>
                          <a:pt x="198936" y="143676"/>
                        </a:cubicBezTo>
                        <a:cubicBezTo>
                          <a:pt x="196013" y="124820"/>
                          <a:pt x="200622" y="92977"/>
                          <a:pt x="198936" y="72684"/>
                        </a:cubicBezTo>
                        <a:cubicBezTo>
                          <a:pt x="175960" y="61568"/>
                          <a:pt x="62707" y="81448"/>
                          <a:pt x="0" y="72684"/>
                        </a:cubicBezTo>
                        <a:cubicBezTo>
                          <a:pt x="-41" y="72204"/>
                          <a:pt x="111" y="71221"/>
                          <a:pt x="0" y="70992"/>
                        </a:cubicBezTo>
                        <a:close/>
                      </a:path>
                      <a:path w="428688" h="143676" stroke="0" extrusionOk="0">
                        <a:moveTo>
                          <a:pt x="0" y="70992"/>
                        </a:moveTo>
                        <a:cubicBezTo>
                          <a:pt x="70315" y="55247"/>
                          <a:pt x="139421" y="70655"/>
                          <a:pt x="198936" y="70992"/>
                        </a:cubicBezTo>
                        <a:cubicBezTo>
                          <a:pt x="202360" y="56182"/>
                          <a:pt x="195816" y="29980"/>
                          <a:pt x="198936" y="0"/>
                        </a:cubicBezTo>
                        <a:cubicBezTo>
                          <a:pt x="317125" y="17615"/>
                          <a:pt x="397884" y="44174"/>
                          <a:pt x="428688" y="71838"/>
                        </a:cubicBezTo>
                        <a:cubicBezTo>
                          <a:pt x="396287" y="72524"/>
                          <a:pt x="241490" y="145482"/>
                          <a:pt x="198936" y="143676"/>
                        </a:cubicBezTo>
                        <a:cubicBezTo>
                          <a:pt x="195330" y="115871"/>
                          <a:pt x="205199" y="82401"/>
                          <a:pt x="198936" y="72684"/>
                        </a:cubicBezTo>
                        <a:cubicBezTo>
                          <a:pt x="99804" y="64378"/>
                          <a:pt x="69720" y="73616"/>
                          <a:pt x="0" y="72684"/>
                        </a:cubicBezTo>
                        <a:cubicBezTo>
                          <a:pt x="-65" y="72184"/>
                          <a:pt x="-4" y="71804"/>
                          <a:pt x="0" y="7099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24">
            <a:extLst>
              <a:ext uri="{FF2B5EF4-FFF2-40B4-BE49-F238E27FC236}">
                <a16:creationId xmlns:a16="http://schemas.microsoft.com/office/drawing/2014/main" id="{4C7AC0F1-DD20-9E00-446E-3780D1C924CB}"/>
              </a:ext>
            </a:extLst>
          </p:cNvPr>
          <p:cNvSpPr/>
          <p:nvPr/>
        </p:nvSpPr>
        <p:spPr>
          <a:xfrm rot="-1620000">
            <a:off x="1269067" y="2581676"/>
            <a:ext cx="428688" cy="143676"/>
          </a:xfrm>
          <a:custGeom>
            <a:avLst/>
            <a:gdLst>
              <a:gd name="connsiteX0" fmla="*/ 0 w 986740"/>
              <a:gd name="connsiteY0" fmla="*/ 84280 h 170570"/>
              <a:gd name="connsiteX1" fmla="*/ 713982 w 986740"/>
              <a:gd name="connsiteY1" fmla="*/ 84280 h 170570"/>
              <a:gd name="connsiteX2" fmla="*/ 713982 w 986740"/>
              <a:gd name="connsiteY2" fmla="*/ 0 h 170570"/>
              <a:gd name="connsiteX3" fmla="*/ 986740 w 986740"/>
              <a:gd name="connsiteY3" fmla="*/ 85285 h 170570"/>
              <a:gd name="connsiteX4" fmla="*/ 713982 w 986740"/>
              <a:gd name="connsiteY4" fmla="*/ 170570 h 170570"/>
              <a:gd name="connsiteX5" fmla="*/ 713982 w 986740"/>
              <a:gd name="connsiteY5" fmla="*/ 86290 h 170570"/>
              <a:gd name="connsiteX6" fmla="*/ 0 w 986740"/>
              <a:gd name="connsiteY6" fmla="*/ 86290 h 170570"/>
              <a:gd name="connsiteX7" fmla="*/ 0 w 986740"/>
              <a:gd name="connsiteY7" fmla="*/ 84280 h 1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740" h="170570" fill="none" extrusionOk="0">
                <a:moveTo>
                  <a:pt x="0" y="84280"/>
                </a:moveTo>
                <a:cubicBezTo>
                  <a:pt x="308280" y="123665"/>
                  <a:pt x="368508" y="35013"/>
                  <a:pt x="713982" y="84280"/>
                </a:cubicBezTo>
                <a:cubicBezTo>
                  <a:pt x="710309" y="66418"/>
                  <a:pt x="716352" y="10834"/>
                  <a:pt x="713982" y="0"/>
                </a:cubicBezTo>
                <a:cubicBezTo>
                  <a:pt x="747819" y="33537"/>
                  <a:pt x="934825" y="49050"/>
                  <a:pt x="986740" y="85285"/>
                </a:cubicBezTo>
                <a:cubicBezTo>
                  <a:pt x="908635" y="127050"/>
                  <a:pt x="818501" y="124655"/>
                  <a:pt x="713982" y="170570"/>
                </a:cubicBezTo>
                <a:cubicBezTo>
                  <a:pt x="715705" y="135911"/>
                  <a:pt x="708171" y="98432"/>
                  <a:pt x="713982" y="86290"/>
                </a:cubicBezTo>
                <a:cubicBezTo>
                  <a:pt x="377134" y="121289"/>
                  <a:pt x="79146" y="112416"/>
                  <a:pt x="0" y="86290"/>
                </a:cubicBezTo>
                <a:cubicBezTo>
                  <a:pt x="121" y="85549"/>
                  <a:pt x="-17" y="84861"/>
                  <a:pt x="0" y="84280"/>
                </a:cubicBezTo>
                <a:close/>
              </a:path>
              <a:path w="986740" h="170570" stroke="0" extrusionOk="0">
                <a:moveTo>
                  <a:pt x="0" y="84280"/>
                </a:moveTo>
                <a:cubicBezTo>
                  <a:pt x="262021" y="127961"/>
                  <a:pt x="421482" y="82992"/>
                  <a:pt x="713982" y="84280"/>
                </a:cubicBezTo>
                <a:cubicBezTo>
                  <a:pt x="709302" y="69210"/>
                  <a:pt x="714451" y="25669"/>
                  <a:pt x="713982" y="0"/>
                </a:cubicBezTo>
                <a:cubicBezTo>
                  <a:pt x="758164" y="-12002"/>
                  <a:pt x="931375" y="77630"/>
                  <a:pt x="986740" y="85285"/>
                </a:cubicBezTo>
                <a:cubicBezTo>
                  <a:pt x="931959" y="85740"/>
                  <a:pt x="808776" y="139779"/>
                  <a:pt x="713982" y="170570"/>
                </a:cubicBezTo>
                <a:cubicBezTo>
                  <a:pt x="719329" y="157792"/>
                  <a:pt x="708137" y="107220"/>
                  <a:pt x="713982" y="86290"/>
                </a:cubicBezTo>
                <a:cubicBezTo>
                  <a:pt x="533366" y="146442"/>
                  <a:pt x="332341" y="28564"/>
                  <a:pt x="0" y="86290"/>
                </a:cubicBezTo>
                <a:cubicBezTo>
                  <a:pt x="-13" y="85735"/>
                  <a:pt x="42" y="84770"/>
                  <a:pt x="0" y="8428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8688"/>
                      <a:gd name="connsiteY0" fmla="*/ 70992 h 143676"/>
                      <a:gd name="connsiteX1" fmla="*/ 198936 w 428688"/>
                      <a:gd name="connsiteY1" fmla="*/ 70992 h 143676"/>
                      <a:gd name="connsiteX2" fmla="*/ 198936 w 428688"/>
                      <a:gd name="connsiteY2" fmla="*/ 0 h 143676"/>
                      <a:gd name="connsiteX3" fmla="*/ 428688 w 428688"/>
                      <a:gd name="connsiteY3" fmla="*/ 71838 h 143676"/>
                      <a:gd name="connsiteX4" fmla="*/ 198936 w 428688"/>
                      <a:gd name="connsiteY4" fmla="*/ 143676 h 143676"/>
                      <a:gd name="connsiteX5" fmla="*/ 198936 w 428688"/>
                      <a:gd name="connsiteY5" fmla="*/ 72684 h 143676"/>
                      <a:gd name="connsiteX6" fmla="*/ 0 w 428688"/>
                      <a:gd name="connsiteY6" fmla="*/ 72684 h 143676"/>
                      <a:gd name="connsiteX7" fmla="*/ 0 w 428688"/>
                      <a:gd name="connsiteY7" fmla="*/ 70992 h 143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8688" h="143676" fill="none" extrusionOk="0">
                        <a:moveTo>
                          <a:pt x="0" y="70992"/>
                        </a:moveTo>
                        <a:cubicBezTo>
                          <a:pt x="51018" y="82033"/>
                          <a:pt x="142668" y="76653"/>
                          <a:pt x="198936" y="70992"/>
                        </a:cubicBezTo>
                        <a:cubicBezTo>
                          <a:pt x="197575" y="38530"/>
                          <a:pt x="204803" y="19411"/>
                          <a:pt x="198936" y="0"/>
                        </a:cubicBezTo>
                        <a:cubicBezTo>
                          <a:pt x="264390" y="1389"/>
                          <a:pt x="341668" y="44602"/>
                          <a:pt x="428688" y="71838"/>
                        </a:cubicBezTo>
                        <a:cubicBezTo>
                          <a:pt x="343941" y="113225"/>
                          <a:pt x="295934" y="112288"/>
                          <a:pt x="198936" y="143676"/>
                        </a:cubicBezTo>
                        <a:cubicBezTo>
                          <a:pt x="196013" y="124820"/>
                          <a:pt x="200622" y="92977"/>
                          <a:pt x="198936" y="72684"/>
                        </a:cubicBezTo>
                        <a:cubicBezTo>
                          <a:pt x="175960" y="61568"/>
                          <a:pt x="62707" y="81448"/>
                          <a:pt x="0" y="72684"/>
                        </a:cubicBezTo>
                        <a:cubicBezTo>
                          <a:pt x="-41" y="72204"/>
                          <a:pt x="111" y="71221"/>
                          <a:pt x="0" y="70992"/>
                        </a:cubicBezTo>
                        <a:close/>
                      </a:path>
                      <a:path w="428688" h="143676" stroke="0" extrusionOk="0">
                        <a:moveTo>
                          <a:pt x="0" y="70992"/>
                        </a:moveTo>
                        <a:cubicBezTo>
                          <a:pt x="70315" y="55247"/>
                          <a:pt x="139421" y="70655"/>
                          <a:pt x="198936" y="70992"/>
                        </a:cubicBezTo>
                        <a:cubicBezTo>
                          <a:pt x="202360" y="56182"/>
                          <a:pt x="195816" y="29980"/>
                          <a:pt x="198936" y="0"/>
                        </a:cubicBezTo>
                        <a:cubicBezTo>
                          <a:pt x="317125" y="17615"/>
                          <a:pt x="397884" y="44174"/>
                          <a:pt x="428688" y="71838"/>
                        </a:cubicBezTo>
                        <a:cubicBezTo>
                          <a:pt x="396287" y="72524"/>
                          <a:pt x="241490" y="145482"/>
                          <a:pt x="198936" y="143676"/>
                        </a:cubicBezTo>
                        <a:cubicBezTo>
                          <a:pt x="195330" y="115871"/>
                          <a:pt x="205199" y="82401"/>
                          <a:pt x="198936" y="72684"/>
                        </a:cubicBezTo>
                        <a:cubicBezTo>
                          <a:pt x="99804" y="64378"/>
                          <a:pt x="69720" y="73616"/>
                          <a:pt x="0" y="72684"/>
                        </a:cubicBezTo>
                        <a:cubicBezTo>
                          <a:pt x="-65" y="72184"/>
                          <a:pt x="-4" y="71804"/>
                          <a:pt x="0" y="7099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9">
            <a:extLst>
              <a:ext uri="{FF2B5EF4-FFF2-40B4-BE49-F238E27FC236}">
                <a16:creationId xmlns:a16="http://schemas.microsoft.com/office/drawing/2014/main" id="{807E8C33-61D0-A9E9-247F-4BB40F164746}"/>
              </a:ext>
            </a:extLst>
          </p:cNvPr>
          <p:cNvSpPr/>
          <p:nvPr/>
        </p:nvSpPr>
        <p:spPr>
          <a:xfrm>
            <a:off x="4773447" y="1103877"/>
            <a:ext cx="2176397" cy="776893"/>
          </a:xfrm>
          <a:custGeom>
            <a:avLst/>
            <a:gdLst>
              <a:gd name="connsiteX0" fmla="*/ 0 w 2035203"/>
              <a:gd name="connsiteY0" fmla="*/ 1080969 h 2161937"/>
              <a:gd name="connsiteX1" fmla="*/ 1017602 w 2035203"/>
              <a:gd name="connsiteY1" fmla="*/ 0 h 2161937"/>
              <a:gd name="connsiteX2" fmla="*/ 2035204 w 2035203"/>
              <a:gd name="connsiteY2" fmla="*/ 1080969 h 2161937"/>
              <a:gd name="connsiteX3" fmla="*/ 1017602 w 2035203"/>
              <a:gd name="connsiteY3" fmla="*/ 2161938 h 2161937"/>
              <a:gd name="connsiteX4" fmla="*/ 0 w 2035203"/>
              <a:gd name="connsiteY4" fmla="*/ 1080969 h 21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203" h="2161937" extrusionOk="0">
                <a:moveTo>
                  <a:pt x="0" y="1080969"/>
                </a:moveTo>
                <a:cubicBezTo>
                  <a:pt x="-97264" y="423971"/>
                  <a:pt x="376401" y="29723"/>
                  <a:pt x="1017602" y="0"/>
                </a:cubicBezTo>
                <a:cubicBezTo>
                  <a:pt x="1656971" y="16287"/>
                  <a:pt x="2006796" y="484869"/>
                  <a:pt x="2035204" y="1080969"/>
                </a:cubicBezTo>
                <a:cubicBezTo>
                  <a:pt x="1966476" y="1745089"/>
                  <a:pt x="1560612" y="2266934"/>
                  <a:pt x="1017602" y="2161938"/>
                </a:cubicBezTo>
                <a:cubicBezTo>
                  <a:pt x="377846" y="2119399"/>
                  <a:pt x="108261" y="1729700"/>
                  <a:pt x="0" y="1080969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76397"/>
                      <a:gd name="connsiteY0" fmla="*/ 388446 h 776893"/>
                      <a:gd name="connsiteX1" fmla="*/ 1088199 w 2176397"/>
                      <a:gd name="connsiteY1" fmla="*/ 0 h 776893"/>
                      <a:gd name="connsiteX2" fmla="*/ 2176398 w 2176397"/>
                      <a:gd name="connsiteY2" fmla="*/ 388446 h 776893"/>
                      <a:gd name="connsiteX3" fmla="*/ 1088199 w 2176397"/>
                      <a:gd name="connsiteY3" fmla="*/ 776893 h 776893"/>
                      <a:gd name="connsiteX4" fmla="*/ 0 w 2176397"/>
                      <a:gd name="connsiteY4" fmla="*/ 388446 h 776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6397" h="776893" extrusionOk="0">
                        <a:moveTo>
                          <a:pt x="0" y="388446"/>
                        </a:moveTo>
                        <a:cubicBezTo>
                          <a:pt x="-163914" y="115405"/>
                          <a:pt x="378206" y="19803"/>
                          <a:pt x="1088199" y="0"/>
                        </a:cubicBezTo>
                        <a:cubicBezTo>
                          <a:pt x="1801734" y="12128"/>
                          <a:pt x="2125143" y="174901"/>
                          <a:pt x="2176398" y="388446"/>
                        </a:cubicBezTo>
                        <a:cubicBezTo>
                          <a:pt x="2091263" y="638464"/>
                          <a:pt x="1657523" y="877399"/>
                          <a:pt x="1088199" y="776893"/>
                        </a:cubicBezTo>
                        <a:cubicBezTo>
                          <a:pt x="354168" y="734309"/>
                          <a:pt x="154822" y="640227"/>
                          <a:pt x="0" y="388446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24">
            <a:extLst>
              <a:ext uri="{FF2B5EF4-FFF2-40B4-BE49-F238E27FC236}">
                <a16:creationId xmlns:a16="http://schemas.microsoft.com/office/drawing/2014/main" id="{264B1946-A86E-5868-96CC-E68BAE7DAB9C}"/>
              </a:ext>
            </a:extLst>
          </p:cNvPr>
          <p:cNvSpPr/>
          <p:nvPr/>
        </p:nvSpPr>
        <p:spPr>
          <a:xfrm rot="7560000">
            <a:off x="5457826" y="1949664"/>
            <a:ext cx="428688" cy="143676"/>
          </a:xfrm>
          <a:custGeom>
            <a:avLst/>
            <a:gdLst>
              <a:gd name="connsiteX0" fmla="*/ 0 w 986740"/>
              <a:gd name="connsiteY0" fmla="*/ 84280 h 170570"/>
              <a:gd name="connsiteX1" fmla="*/ 713982 w 986740"/>
              <a:gd name="connsiteY1" fmla="*/ 84280 h 170570"/>
              <a:gd name="connsiteX2" fmla="*/ 713982 w 986740"/>
              <a:gd name="connsiteY2" fmla="*/ 0 h 170570"/>
              <a:gd name="connsiteX3" fmla="*/ 986740 w 986740"/>
              <a:gd name="connsiteY3" fmla="*/ 85285 h 170570"/>
              <a:gd name="connsiteX4" fmla="*/ 713982 w 986740"/>
              <a:gd name="connsiteY4" fmla="*/ 170570 h 170570"/>
              <a:gd name="connsiteX5" fmla="*/ 713982 w 986740"/>
              <a:gd name="connsiteY5" fmla="*/ 86290 h 170570"/>
              <a:gd name="connsiteX6" fmla="*/ 0 w 986740"/>
              <a:gd name="connsiteY6" fmla="*/ 86290 h 170570"/>
              <a:gd name="connsiteX7" fmla="*/ 0 w 986740"/>
              <a:gd name="connsiteY7" fmla="*/ 84280 h 1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740" h="170570" fill="none" extrusionOk="0">
                <a:moveTo>
                  <a:pt x="0" y="84280"/>
                </a:moveTo>
                <a:cubicBezTo>
                  <a:pt x="308280" y="123665"/>
                  <a:pt x="368508" y="35013"/>
                  <a:pt x="713982" y="84280"/>
                </a:cubicBezTo>
                <a:cubicBezTo>
                  <a:pt x="710309" y="66418"/>
                  <a:pt x="716352" y="10834"/>
                  <a:pt x="713982" y="0"/>
                </a:cubicBezTo>
                <a:cubicBezTo>
                  <a:pt x="747819" y="33537"/>
                  <a:pt x="934825" y="49050"/>
                  <a:pt x="986740" y="85285"/>
                </a:cubicBezTo>
                <a:cubicBezTo>
                  <a:pt x="908635" y="127050"/>
                  <a:pt x="818501" y="124655"/>
                  <a:pt x="713982" y="170570"/>
                </a:cubicBezTo>
                <a:cubicBezTo>
                  <a:pt x="715705" y="135911"/>
                  <a:pt x="708171" y="98432"/>
                  <a:pt x="713982" y="86290"/>
                </a:cubicBezTo>
                <a:cubicBezTo>
                  <a:pt x="377134" y="121289"/>
                  <a:pt x="79146" y="112416"/>
                  <a:pt x="0" y="86290"/>
                </a:cubicBezTo>
                <a:cubicBezTo>
                  <a:pt x="121" y="85549"/>
                  <a:pt x="-17" y="84861"/>
                  <a:pt x="0" y="84280"/>
                </a:cubicBezTo>
                <a:close/>
              </a:path>
              <a:path w="986740" h="170570" stroke="0" extrusionOk="0">
                <a:moveTo>
                  <a:pt x="0" y="84280"/>
                </a:moveTo>
                <a:cubicBezTo>
                  <a:pt x="262021" y="127961"/>
                  <a:pt x="421482" y="82992"/>
                  <a:pt x="713982" y="84280"/>
                </a:cubicBezTo>
                <a:cubicBezTo>
                  <a:pt x="709302" y="69210"/>
                  <a:pt x="714451" y="25669"/>
                  <a:pt x="713982" y="0"/>
                </a:cubicBezTo>
                <a:cubicBezTo>
                  <a:pt x="758164" y="-12002"/>
                  <a:pt x="931375" y="77630"/>
                  <a:pt x="986740" y="85285"/>
                </a:cubicBezTo>
                <a:cubicBezTo>
                  <a:pt x="931959" y="85740"/>
                  <a:pt x="808776" y="139779"/>
                  <a:pt x="713982" y="170570"/>
                </a:cubicBezTo>
                <a:cubicBezTo>
                  <a:pt x="719329" y="157792"/>
                  <a:pt x="708137" y="107220"/>
                  <a:pt x="713982" y="86290"/>
                </a:cubicBezTo>
                <a:cubicBezTo>
                  <a:pt x="533366" y="146442"/>
                  <a:pt x="332341" y="28564"/>
                  <a:pt x="0" y="86290"/>
                </a:cubicBezTo>
                <a:cubicBezTo>
                  <a:pt x="-13" y="85735"/>
                  <a:pt x="42" y="84770"/>
                  <a:pt x="0" y="8428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8688"/>
                      <a:gd name="connsiteY0" fmla="*/ 70992 h 143676"/>
                      <a:gd name="connsiteX1" fmla="*/ 198936 w 428688"/>
                      <a:gd name="connsiteY1" fmla="*/ 70992 h 143676"/>
                      <a:gd name="connsiteX2" fmla="*/ 198936 w 428688"/>
                      <a:gd name="connsiteY2" fmla="*/ 0 h 143676"/>
                      <a:gd name="connsiteX3" fmla="*/ 428688 w 428688"/>
                      <a:gd name="connsiteY3" fmla="*/ 71838 h 143676"/>
                      <a:gd name="connsiteX4" fmla="*/ 198936 w 428688"/>
                      <a:gd name="connsiteY4" fmla="*/ 143676 h 143676"/>
                      <a:gd name="connsiteX5" fmla="*/ 198936 w 428688"/>
                      <a:gd name="connsiteY5" fmla="*/ 72684 h 143676"/>
                      <a:gd name="connsiteX6" fmla="*/ 0 w 428688"/>
                      <a:gd name="connsiteY6" fmla="*/ 72684 h 143676"/>
                      <a:gd name="connsiteX7" fmla="*/ 0 w 428688"/>
                      <a:gd name="connsiteY7" fmla="*/ 70992 h 143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8688" h="143676" fill="none" extrusionOk="0">
                        <a:moveTo>
                          <a:pt x="0" y="70992"/>
                        </a:moveTo>
                        <a:cubicBezTo>
                          <a:pt x="51018" y="82033"/>
                          <a:pt x="142668" y="76653"/>
                          <a:pt x="198936" y="70992"/>
                        </a:cubicBezTo>
                        <a:cubicBezTo>
                          <a:pt x="197575" y="38530"/>
                          <a:pt x="204803" y="19411"/>
                          <a:pt x="198936" y="0"/>
                        </a:cubicBezTo>
                        <a:cubicBezTo>
                          <a:pt x="264390" y="1389"/>
                          <a:pt x="341668" y="44602"/>
                          <a:pt x="428688" y="71838"/>
                        </a:cubicBezTo>
                        <a:cubicBezTo>
                          <a:pt x="343941" y="113225"/>
                          <a:pt x="295934" y="112288"/>
                          <a:pt x="198936" y="143676"/>
                        </a:cubicBezTo>
                        <a:cubicBezTo>
                          <a:pt x="196013" y="124820"/>
                          <a:pt x="200622" y="92977"/>
                          <a:pt x="198936" y="72684"/>
                        </a:cubicBezTo>
                        <a:cubicBezTo>
                          <a:pt x="175960" y="61568"/>
                          <a:pt x="62707" y="81448"/>
                          <a:pt x="0" y="72684"/>
                        </a:cubicBezTo>
                        <a:cubicBezTo>
                          <a:pt x="-41" y="72204"/>
                          <a:pt x="111" y="71221"/>
                          <a:pt x="0" y="70992"/>
                        </a:cubicBezTo>
                        <a:close/>
                      </a:path>
                      <a:path w="428688" h="143676" stroke="0" extrusionOk="0">
                        <a:moveTo>
                          <a:pt x="0" y="70992"/>
                        </a:moveTo>
                        <a:cubicBezTo>
                          <a:pt x="70315" y="55247"/>
                          <a:pt x="139421" y="70655"/>
                          <a:pt x="198936" y="70992"/>
                        </a:cubicBezTo>
                        <a:cubicBezTo>
                          <a:pt x="202360" y="56182"/>
                          <a:pt x="195816" y="29980"/>
                          <a:pt x="198936" y="0"/>
                        </a:cubicBezTo>
                        <a:cubicBezTo>
                          <a:pt x="317125" y="17615"/>
                          <a:pt x="397884" y="44174"/>
                          <a:pt x="428688" y="71838"/>
                        </a:cubicBezTo>
                        <a:cubicBezTo>
                          <a:pt x="396287" y="72524"/>
                          <a:pt x="241490" y="145482"/>
                          <a:pt x="198936" y="143676"/>
                        </a:cubicBezTo>
                        <a:cubicBezTo>
                          <a:pt x="195330" y="115871"/>
                          <a:pt x="205199" y="82401"/>
                          <a:pt x="198936" y="72684"/>
                        </a:cubicBezTo>
                        <a:cubicBezTo>
                          <a:pt x="99804" y="64378"/>
                          <a:pt x="69720" y="73616"/>
                          <a:pt x="0" y="72684"/>
                        </a:cubicBezTo>
                        <a:cubicBezTo>
                          <a:pt x="-65" y="72184"/>
                          <a:pt x="-4" y="71804"/>
                          <a:pt x="0" y="7099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9">
            <a:extLst>
              <a:ext uri="{FF2B5EF4-FFF2-40B4-BE49-F238E27FC236}">
                <a16:creationId xmlns:a16="http://schemas.microsoft.com/office/drawing/2014/main" id="{A68EAAED-FEDB-A1AD-5974-C76D7B0F0B13}"/>
              </a:ext>
            </a:extLst>
          </p:cNvPr>
          <p:cNvSpPr/>
          <p:nvPr/>
        </p:nvSpPr>
        <p:spPr>
          <a:xfrm>
            <a:off x="4228841" y="3665542"/>
            <a:ext cx="2559639" cy="850851"/>
          </a:xfrm>
          <a:custGeom>
            <a:avLst/>
            <a:gdLst>
              <a:gd name="connsiteX0" fmla="*/ 0 w 2035203"/>
              <a:gd name="connsiteY0" fmla="*/ 1080969 h 2161937"/>
              <a:gd name="connsiteX1" fmla="*/ 1017602 w 2035203"/>
              <a:gd name="connsiteY1" fmla="*/ 0 h 2161937"/>
              <a:gd name="connsiteX2" fmla="*/ 2035204 w 2035203"/>
              <a:gd name="connsiteY2" fmla="*/ 1080969 h 2161937"/>
              <a:gd name="connsiteX3" fmla="*/ 1017602 w 2035203"/>
              <a:gd name="connsiteY3" fmla="*/ 2161938 h 2161937"/>
              <a:gd name="connsiteX4" fmla="*/ 0 w 2035203"/>
              <a:gd name="connsiteY4" fmla="*/ 1080969 h 21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203" h="2161937" extrusionOk="0">
                <a:moveTo>
                  <a:pt x="0" y="1080969"/>
                </a:moveTo>
                <a:cubicBezTo>
                  <a:pt x="-97264" y="423971"/>
                  <a:pt x="376401" y="29723"/>
                  <a:pt x="1017602" y="0"/>
                </a:cubicBezTo>
                <a:cubicBezTo>
                  <a:pt x="1656971" y="16287"/>
                  <a:pt x="2006796" y="484869"/>
                  <a:pt x="2035204" y="1080969"/>
                </a:cubicBezTo>
                <a:cubicBezTo>
                  <a:pt x="1966476" y="1745089"/>
                  <a:pt x="1560612" y="2266934"/>
                  <a:pt x="1017602" y="2161938"/>
                </a:cubicBezTo>
                <a:cubicBezTo>
                  <a:pt x="377846" y="2119399"/>
                  <a:pt x="108261" y="1729700"/>
                  <a:pt x="0" y="1080969"/>
                </a:cubicBezTo>
                <a:close/>
              </a:path>
            </a:pathLst>
          </a:custGeom>
          <a:noFill/>
          <a:ln w="2540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559639"/>
                      <a:gd name="connsiteY0" fmla="*/ 425425 h 850851"/>
                      <a:gd name="connsiteX1" fmla="*/ 1279820 w 2559639"/>
                      <a:gd name="connsiteY1" fmla="*/ 0 h 850851"/>
                      <a:gd name="connsiteX2" fmla="*/ 2559640 w 2559639"/>
                      <a:gd name="connsiteY2" fmla="*/ 425425 h 850851"/>
                      <a:gd name="connsiteX3" fmla="*/ 1279820 w 2559639"/>
                      <a:gd name="connsiteY3" fmla="*/ 850851 h 850851"/>
                      <a:gd name="connsiteX4" fmla="*/ 0 w 2559639"/>
                      <a:gd name="connsiteY4" fmla="*/ 425425 h 850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59639" h="850851" extrusionOk="0">
                        <a:moveTo>
                          <a:pt x="0" y="425425"/>
                        </a:moveTo>
                        <a:cubicBezTo>
                          <a:pt x="-183240" y="129285"/>
                          <a:pt x="371758" y="49842"/>
                          <a:pt x="1279820" y="0"/>
                        </a:cubicBezTo>
                        <a:cubicBezTo>
                          <a:pt x="2116052" y="13169"/>
                          <a:pt x="2496545" y="191694"/>
                          <a:pt x="2559640" y="425425"/>
                        </a:cubicBezTo>
                        <a:cubicBezTo>
                          <a:pt x="2428191" y="730752"/>
                          <a:pt x="1944131" y="995111"/>
                          <a:pt x="1279820" y="850851"/>
                        </a:cubicBezTo>
                        <a:cubicBezTo>
                          <a:pt x="439043" y="814321"/>
                          <a:pt x="196074" y="709368"/>
                          <a:pt x="0" y="425425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24">
            <a:extLst>
              <a:ext uri="{FF2B5EF4-FFF2-40B4-BE49-F238E27FC236}">
                <a16:creationId xmlns:a16="http://schemas.microsoft.com/office/drawing/2014/main" id="{EDBD8E0C-7110-8511-ACE9-2CD43257CD61}"/>
              </a:ext>
            </a:extLst>
          </p:cNvPr>
          <p:cNvSpPr/>
          <p:nvPr/>
        </p:nvSpPr>
        <p:spPr>
          <a:xfrm rot="13320000">
            <a:off x="5067862" y="3529693"/>
            <a:ext cx="428688" cy="143676"/>
          </a:xfrm>
          <a:custGeom>
            <a:avLst/>
            <a:gdLst>
              <a:gd name="connsiteX0" fmla="*/ 0 w 986740"/>
              <a:gd name="connsiteY0" fmla="*/ 84280 h 170570"/>
              <a:gd name="connsiteX1" fmla="*/ 713982 w 986740"/>
              <a:gd name="connsiteY1" fmla="*/ 84280 h 170570"/>
              <a:gd name="connsiteX2" fmla="*/ 713982 w 986740"/>
              <a:gd name="connsiteY2" fmla="*/ 0 h 170570"/>
              <a:gd name="connsiteX3" fmla="*/ 986740 w 986740"/>
              <a:gd name="connsiteY3" fmla="*/ 85285 h 170570"/>
              <a:gd name="connsiteX4" fmla="*/ 713982 w 986740"/>
              <a:gd name="connsiteY4" fmla="*/ 170570 h 170570"/>
              <a:gd name="connsiteX5" fmla="*/ 713982 w 986740"/>
              <a:gd name="connsiteY5" fmla="*/ 86290 h 170570"/>
              <a:gd name="connsiteX6" fmla="*/ 0 w 986740"/>
              <a:gd name="connsiteY6" fmla="*/ 86290 h 170570"/>
              <a:gd name="connsiteX7" fmla="*/ 0 w 986740"/>
              <a:gd name="connsiteY7" fmla="*/ 84280 h 17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740" h="170570" fill="none" extrusionOk="0">
                <a:moveTo>
                  <a:pt x="0" y="84280"/>
                </a:moveTo>
                <a:cubicBezTo>
                  <a:pt x="308280" y="123665"/>
                  <a:pt x="368508" y="35013"/>
                  <a:pt x="713982" y="84280"/>
                </a:cubicBezTo>
                <a:cubicBezTo>
                  <a:pt x="710309" y="66418"/>
                  <a:pt x="716352" y="10834"/>
                  <a:pt x="713982" y="0"/>
                </a:cubicBezTo>
                <a:cubicBezTo>
                  <a:pt x="747819" y="33537"/>
                  <a:pt x="934825" y="49050"/>
                  <a:pt x="986740" y="85285"/>
                </a:cubicBezTo>
                <a:cubicBezTo>
                  <a:pt x="908635" y="127050"/>
                  <a:pt x="818501" y="124655"/>
                  <a:pt x="713982" y="170570"/>
                </a:cubicBezTo>
                <a:cubicBezTo>
                  <a:pt x="715705" y="135911"/>
                  <a:pt x="708171" y="98432"/>
                  <a:pt x="713982" y="86290"/>
                </a:cubicBezTo>
                <a:cubicBezTo>
                  <a:pt x="377134" y="121289"/>
                  <a:pt x="79146" y="112416"/>
                  <a:pt x="0" y="86290"/>
                </a:cubicBezTo>
                <a:cubicBezTo>
                  <a:pt x="121" y="85549"/>
                  <a:pt x="-17" y="84861"/>
                  <a:pt x="0" y="84280"/>
                </a:cubicBezTo>
                <a:close/>
              </a:path>
              <a:path w="986740" h="170570" stroke="0" extrusionOk="0">
                <a:moveTo>
                  <a:pt x="0" y="84280"/>
                </a:moveTo>
                <a:cubicBezTo>
                  <a:pt x="262021" y="127961"/>
                  <a:pt x="421482" y="82992"/>
                  <a:pt x="713982" y="84280"/>
                </a:cubicBezTo>
                <a:cubicBezTo>
                  <a:pt x="709302" y="69210"/>
                  <a:pt x="714451" y="25669"/>
                  <a:pt x="713982" y="0"/>
                </a:cubicBezTo>
                <a:cubicBezTo>
                  <a:pt x="758164" y="-12002"/>
                  <a:pt x="931375" y="77630"/>
                  <a:pt x="986740" y="85285"/>
                </a:cubicBezTo>
                <a:cubicBezTo>
                  <a:pt x="931959" y="85740"/>
                  <a:pt x="808776" y="139779"/>
                  <a:pt x="713982" y="170570"/>
                </a:cubicBezTo>
                <a:cubicBezTo>
                  <a:pt x="719329" y="157792"/>
                  <a:pt x="708137" y="107220"/>
                  <a:pt x="713982" y="86290"/>
                </a:cubicBezTo>
                <a:cubicBezTo>
                  <a:pt x="533366" y="146442"/>
                  <a:pt x="332341" y="28564"/>
                  <a:pt x="0" y="86290"/>
                </a:cubicBezTo>
                <a:cubicBezTo>
                  <a:pt x="-13" y="85735"/>
                  <a:pt x="42" y="84770"/>
                  <a:pt x="0" y="8428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28688"/>
                      <a:gd name="connsiteY0" fmla="*/ 70992 h 143676"/>
                      <a:gd name="connsiteX1" fmla="*/ 198936 w 428688"/>
                      <a:gd name="connsiteY1" fmla="*/ 70992 h 143676"/>
                      <a:gd name="connsiteX2" fmla="*/ 198936 w 428688"/>
                      <a:gd name="connsiteY2" fmla="*/ 0 h 143676"/>
                      <a:gd name="connsiteX3" fmla="*/ 428688 w 428688"/>
                      <a:gd name="connsiteY3" fmla="*/ 71838 h 143676"/>
                      <a:gd name="connsiteX4" fmla="*/ 198936 w 428688"/>
                      <a:gd name="connsiteY4" fmla="*/ 143676 h 143676"/>
                      <a:gd name="connsiteX5" fmla="*/ 198936 w 428688"/>
                      <a:gd name="connsiteY5" fmla="*/ 72684 h 143676"/>
                      <a:gd name="connsiteX6" fmla="*/ 0 w 428688"/>
                      <a:gd name="connsiteY6" fmla="*/ 72684 h 143676"/>
                      <a:gd name="connsiteX7" fmla="*/ 0 w 428688"/>
                      <a:gd name="connsiteY7" fmla="*/ 70992 h 143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8688" h="143676" fill="none" extrusionOk="0">
                        <a:moveTo>
                          <a:pt x="0" y="70992"/>
                        </a:moveTo>
                        <a:cubicBezTo>
                          <a:pt x="51018" y="82033"/>
                          <a:pt x="142668" y="76653"/>
                          <a:pt x="198936" y="70992"/>
                        </a:cubicBezTo>
                        <a:cubicBezTo>
                          <a:pt x="197575" y="38530"/>
                          <a:pt x="204803" y="19411"/>
                          <a:pt x="198936" y="0"/>
                        </a:cubicBezTo>
                        <a:cubicBezTo>
                          <a:pt x="264390" y="1389"/>
                          <a:pt x="341668" y="44602"/>
                          <a:pt x="428688" y="71838"/>
                        </a:cubicBezTo>
                        <a:cubicBezTo>
                          <a:pt x="343941" y="113225"/>
                          <a:pt x="295934" y="112288"/>
                          <a:pt x="198936" y="143676"/>
                        </a:cubicBezTo>
                        <a:cubicBezTo>
                          <a:pt x="196013" y="124820"/>
                          <a:pt x="200622" y="92977"/>
                          <a:pt x="198936" y="72684"/>
                        </a:cubicBezTo>
                        <a:cubicBezTo>
                          <a:pt x="175960" y="61568"/>
                          <a:pt x="62707" y="81448"/>
                          <a:pt x="0" y="72684"/>
                        </a:cubicBezTo>
                        <a:cubicBezTo>
                          <a:pt x="-41" y="72204"/>
                          <a:pt x="111" y="71221"/>
                          <a:pt x="0" y="70992"/>
                        </a:cubicBezTo>
                        <a:close/>
                      </a:path>
                      <a:path w="428688" h="143676" stroke="0" extrusionOk="0">
                        <a:moveTo>
                          <a:pt x="0" y="70992"/>
                        </a:moveTo>
                        <a:cubicBezTo>
                          <a:pt x="70315" y="55247"/>
                          <a:pt x="139421" y="70655"/>
                          <a:pt x="198936" y="70992"/>
                        </a:cubicBezTo>
                        <a:cubicBezTo>
                          <a:pt x="202360" y="56182"/>
                          <a:pt x="195816" y="29980"/>
                          <a:pt x="198936" y="0"/>
                        </a:cubicBezTo>
                        <a:cubicBezTo>
                          <a:pt x="317125" y="17615"/>
                          <a:pt x="397884" y="44174"/>
                          <a:pt x="428688" y="71838"/>
                        </a:cubicBezTo>
                        <a:cubicBezTo>
                          <a:pt x="396287" y="72524"/>
                          <a:pt x="241490" y="145482"/>
                          <a:pt x="198936" y="143676"/>
                        </a:cubicBezTo>
                        <a:cubicBezTo>
                          <a:pt x="195330" y="115871"/>
                          <a:pt x="205199" y="82401"/>
                          <a:pt x="198936" y="72684"/>
                        </a:cubicBezTo>
                        <a:cubicBezTo>
                          <a:pt x="99804" y="64378"/>
                          <a:pt x="69720" y="73616"/>
                          <a:pt x="0" y="72684"/>
                        </a:cubicBezTo>
                        <a:cubicBezTo>
                          <a:pt x="-65" y="72184"/>
                          <a:pt x="-4" y="71804"/>
                          <a:pt x="0" y="70992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82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AF85F31-9095-4B05-9B71-ED0D7CA4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79" y="92056"/>
            <a:ext cx="1334229" cy="87157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A078CD7-A3FA-4E1A-AC81-AADF761938EA}"/>
              </a:ext>
            </a:extLst>
          </p:cNvPr>
          <p:cNvSpPr/>
          <p:nvPr/>
        </p:nvSpPr>
        <p:spPr>
          <a:xfrm>
            <a:off x="274736" y="405582"/>
            <a:ext cx="2040609" cy="55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6DE2E7D-0B11-44E6-91D0-B67A85286A02}"/>
              </a:ext>
            </a:extLst>
          </p:cNvPr>
          <p:cNvSpPr txBox="1">
            <a:spLocks/>
          </p:cNvSpPr>
          <p:nvPr/>
        </p:nvSpPr>
        <p:spPr>
          <a:xfrm>
            <a:off x="353961" y="124457"/>
            <a:ext cx="6474696" cy="3806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/>
              <a:t>Can technology support antimicrobial </a:t>
            </a:r>
            <a:r>
              <a:rPr lang="en-US" sz="2800" dirty="0" err="1"/>
              <a:t>optimisation</a:t>
            </a:r>
            <a:r>
              <a:rPr lang="en-US" sz="2800" dirty="0"/>
              <a:t>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86514" y="4854349"/>
            <a:ext cx="6057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Rawson, O’Hare, et al. JAC 2018; Rawson, et al. Nature Rev Micro 2021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FEF1A1-2667-4CE8-8DAA-246FA9B5726B}"/>
              </a:ext>
            </a:extLst>
          </p:cNvPr>
          <p:cNvGrpSpPr/>
          <p:nvPr/>
        </p:nvGrpSpPr>
        <p:grpSpPr>
          <a:xfrm>
            <a:off x="111996" y="1359756"/>
            <a:ext cx="8946638" cy="1773401"/>
            <a:chOff x="103599" y="1441782"/>
            <a:chExt cx="8946638" cy="17734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441144-8E03-42E6-A1A2-8C0069B5E220}"/>
                </a:ext>
              </a:extLst>
            </p:cNvPr>
            <p:cNvGrpSpPr/>
            <p:nvPr/>
          </p:nvGrpSpPr>
          <p:grpSpPr>
            <a:xfrm>
              <a:off x="1924860" y="1444409"/>
              <a:ext cx="1607400" cy="1753890"/>
              <a:chOff x="1682992" y="1610851"/>
              <a:chExt cx="1730617" cy="185926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66419A-92A8-4677-80DD-72A3EDDA3935}"/>
                  </a:ext>
                </a:extLst>
              </p:cNvPr>
              <p:cNvSpPr/>
              <p:nvPr/>
            </p:nvSpPr>
            <p:spPr>
              <a:xfrm>
                <a:off x="1689574" y="1610851"/>
                <a:ext cx="1722175" cy="1859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040ECF-7125-4C15-91D0-EB5D9593A64F}"/>
                  </a:ext>
                </a:extLst>
              </p:cNvPr>
              <p:cNvSpPr/>
              <p:nvPr/>
            </p:nvSpPr>
            <p:spPr>
              <a:xfrm>
                <a:off x="1691434" y="1610851"/>
                <a:ext cx="1722175" cy="591707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0A43ED-B7FF-4C53-92BA-F672CDBB4A96}"/>
                  </a:ext>
                </a:extLst>
              </p:cNvPr>
              <p:cNvSpPr txBox="1"/>
              <p:nvPr/>
            </p:nvSpPr>
            <p:spPr>
              <a:xfrm>
                <a:off x="1682992" y="1645094"/>
                <a:ext cx="1726897" cy="489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/>
                  <a:t>Real-time monitoring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AB72C1D-9B1A-4C7A-86AA-D459CC9A2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3054" y="2443506"/>
                <a:ext cx="1529391" cy="807101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1CB5D29-26D2-4B27-AE3A-FA993BF50335}"/>
                </a:ext>
              </a:extLst>
            </p:cNvPr>
            <p:cNvGrpSpPr/>
            <p:nvPr/>
          </p:nvGrpSpPr>
          <p:grpSpPr>
            <a:xfrm>
              <a:off x="3735699" y="1441782"/>
              <a:ext cx="1675396" cy="1759144"/>
              <a:chOff x="3513149" y="1610851"/>
              <a:chExt cx="1815664" cy="185926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3D0E59-EE79-47B3-B198-1E96BFCF38D9}"/>
                  </a:ext>
                </a:extLst>
              </p:cNvPr>
              <p:cNvSpPr/>
              <p:nvPr/>
            </p:nvSpPr>
            <p:spPr>
              <a:xfrm>
                <a:off x="3559427" y="1610851"/>
                <a:ext cx="1722175" cy="1859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366CAE5-0B35-4609-AB6F-C330D09690F4}"/>
                  </a:ext>
                </a:extLst>
              </p:cNvPr>
              <p:cNvSpPr/>
              <p:nvPr/>
            </p:nvSpPr>
            <p:spPr>
              <a:xfrm>
                <a:off x="3566009" y="1613349"/>
                <a:ext cx="1709011" cy="591707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01A37B-CBBD-4C41-A43A-04CDD43CCA0F}"/>
                  </a:ext>
                </a:extLst>
              </p:cNvPr>
              <p:cNvSpPr txBox="1"/>
              <p:nvPr/>
            </p:nvSpPr>
            <p:spPr>
              <a:xfrm>
                <a:off x="3513149" y="1650779"/>
                <a:ext cx="1815664" cy="48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/>
                  <a:t>In-vivo pharmacodynamics</a:t>
                </a:r>
              </a:p>
            </p:txBody>
          </p:sp>
          <p:pic>
            <p:nvPicPr>
              <p:cNvPr id="27" name="Picture 26" descr="A picture containing screenshot&#10;&#10;Description generated with very high confidence">
                <a:extLst>
                  <a:ext uri="{FF2B5EF4-FFF2-40B4-BE49-F238E27FC236}">
                    <a16:creationId xmlns:a16="http://schemas.microsoft.com/office/drawing/2014/main" id="{C936F88F-7BDB-410B-8C7E-DC581840A7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37" b="8317"/>
              <a:stretch/>
            </p:blipFill>
            <p:spPr>
              <a:xfrm>
                <a:off x="3623771" y="2277593"/>
                <a:ext cx="1575599" cy="113892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F89348-E05E-44B0-A008-8A6B9373881E}"/>
                  </a:ext>
                </a:extLst>
              </p:cNvPr>
              <p:cNvSpPr txBox="1"/>
              <p:nvPr/>
            </p:nvSpPr>
            <p:spPr>
              <a:xfrm>
                <a:off x="4355338" y="2285506"/>
                <a:ext cx="8851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00" b="1" i="1" dirty="0"/>
                  <a:t>Individual AUC:EC</a:t>
                </a:r>
                <a:r>
                  <a:rPr lang="en-GB" sz="800" b="1" i="1" baseline="-25000" dirty="0"/>
                  <a:t>50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AB42A5-2708-46CB-8F83-EC71CD4B1949}"/>
                </a:ext>
              </a:extLst>
            </p:cNvPr>
            <p:cNvGrpSpPr/>
            <p:nvPr/>
          </p:nvGrpSpPr>
          <p:grpSpPr>
            <a:xfrm>
              <a:off x="5611076" y="1447241"/>
              <a:ext cx="1589130" cy="1767942"/>
              <a:chOff x="5417976" y="1622300"/>
              <a:chExt cx="1733479" cy="185926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79F06B-CBBF-4241-984D-AB8561B3521A}"/>
                  </a:ext>
                </a:extLst>
              </p:cNvPr>
              <p:cNvSpPr/>
              <p:nvPr/>
            </p:nvSpPr>
            <p:spPr>
              <a:xfrm>
                <a:off x="5429280" y="1622300"/>
                <a:ext cx="1722175" cy="1859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8E2188-F4F3-4DDD-A8A9-19618C58CB15}"/>
                  </a:ext>
                </a:extLst>
              </p:cNvPr>
              <p:cNvSpPr/>
              <p:nvPr/>
            </p:nvSpPr>
            <p:spPr>
              <a:xfrm>
                <a:off x="5422698" y="1622300"/>
                <a:ext cx="1722175" cy="591707"/>
              </a:xfrm>
              <a:prstGeom prst="rect">
                <a:avLst/>
              </a:prstGeom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7DA534F-36A1-4430-8BCE-CA8E52BBC0BD}"/>
                  </a:ext>
                </a:extLst>
              </p:cNvPr>
              <p:cNvSpPr txBox="1"/>
              <p:nvPr/>
            </p:nvSpPr>
            <p:spPr>
              <a:xfrm>
                <a:off x="5417976" y="1665551"/>
                <a:ext cx="1726897" cy="485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/>
                  <a:t>Automated delivery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85D1B81-7C5C-4058-923C-F905B50B4C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82" t="2804" r="15083" b="4024"/>
              <a:stretch/>
            </p:blipFill>
            <p:spPr>
              <a:xfrm>
                <a:off x="5542847" y="2308574"/>
                <a:ext cx="1483750" cy="1072684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2FF4ABB-C79C-437A-A509-79D626B041B3}"/>
                </a:ext>
              </a:extLst>
            </p:cNvPr>
            <p:cNvGrpSpPr/>
            <p:nvPr/>
          </p:nvGrpSpPr>
          <p:grpSpPr>
            <a:xfrm>
              <a:off x="7450678" y="1447241"/>
              <a:ext cx="1599559" cy="1748563"/>
              <a:chOff x="7292551" y="1622300"/>
              <a:chExt cx="1728757" cy="185926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70F028-F8C3-490B-BCF4-8B2276270141}"/>
                  </a:ext>
                </a:extLst>
              </p:cNvPr>
              <p:cNvSpPr/>
              <p:nvPr/>
            </p:nvSpPr>
            <p:spPr>
              <a:xfrm>
                <a:off x="7299133" y="1622300"/>
                <a:ext cx="1722175" cy="1859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9074CC-6E13-4CDC-9566-E032FAEE7771}"/>
                  </a:ext>
                </a:extLst>
              </p:cNvPr>
              <p:cNvSpPr/>
              <p:nvPr/>
            </p:nvSpPr>
            <p:spPr>
              <a:xfrm>
                <a:off x="7305715" y="1622300"/>
                <a:ext cx="1715593" cy="591707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8BB5FC-AC55-4363-A8E2-E67E5E1D1C7C}"/>
                  </a:ext>
                </a:extLst>
              </p:cNvPr>
              <p:cNvSpPr txBox="1"/>
              <p:nvPr/>
            </p:nvSpPr>
            <p:spPr>
              <a:xfrm>
                <a:off x="7292551" y="1656542"/>
                <a:ext cx="1726897" cy="490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/>
                  <a:t>Integration with decision making</a:t>
                </a:r>
              </a:p>
            </p:txBody>
          </p:sp>
          <p:pic>
            <p:nvPicPr>
              <p:cNvPr id="30" name="Picture 2" descr="ipad">
                <a:extLst>
                  <a:ext uri="{FF2B5EF4-FFF2-40B4-BE49-F238E27FC236}">
                    <a16:creationId xmlns:a16="http://schemas.microsoft.com/office/drawing/2014/main" id="{15034307-FE6A-470E-AB9D-E2922BE1C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3937" y="2443506"/>
                <a:ext cx="1599147" cy="771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CEF5C2-89C2-463D-A173-ECBCB96C84C6}"/>
                </a:ext>
              </a:extLst>
            </p:cNvPr>
            <p:cNvGrpSpPr/>
            <p:nvPr/>
          </p:nvGrpSpPr>
          <p:grpSpPr>
            <a:xfrm>
              <a:off x="103599" y="1449034"/>
              <a:ext cx="1586841" cy="1753890"/>
              <a:chOff x="87686" y="1158395"/>
              <a:chExt cx="1730617" cy="185926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0B6EBF1-56FA-4BEF-B748-8A75E5DE95F7}"/>
                  </a:ext>
                </a:extLst>
              </p:cNvPr>
              <p:cNvSpPr/>
              <p:nvPr/>
            </p:nvSpPr>
            <p:spPr>
              <a:xfrm>
                <a:off x="94268" y="1158395"/>
                <a:ext cx="1722175" cy="1859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E7D3F2-4F1D-48DD-A925-11328B3B7932}"/>
                  </a:ext>
                </a:extLst>
              </p:cNvPr>
              <p:cNvSpPr/>
              <p:nvPr/>
            </p:nvSpPr>
            <p:spPr>
              <a:xfrm>
                <a:off x="96128" y="1158395"/>
                <a:ext cx="1722175" cy="59170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36612C-CF40-4584-9AC5-0B39265D72B6}"/>
                  </a:ext>
                </a:extLst>
              </p:cNvPr>
              <p:cNvSpPr txBox="1"/>
              <p:nvPr/>
            </p:nvSpPr>
            <p:spPr>
              <a:xfrm>
                <a:off x="87686" y="1192638"/>
                <a:ext cx="1726897" cy="489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/>
                  <a:t>Intelligent decision support</a:t>
                </a:r>
              </a:p>
            </p:txBody>
          </p:sp>
          <p:pic>
            <p:nvPicPr>
              <p:cNvPr id="60" name="Picture 59" descr="Screen of a cell phone&#10;&#10;Description automatically generated">
                <a:extLst>
                  <a:ext uri="{FF2B5EF4-FFF2-40B4-BE49-F238E27FC236}">
                    <a16:creationId xmlns:a16="http://schemas.microsoft.com/office/drawing/2014/main" id="{0ABE7F99-49F6-4188-BC2B-0261EBFCF3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5348"/>
              <a:stretch/>
            </p:blipFill>
            <p:spPr>
              <a:xfrm>
                <a:off x="146238" y="1847224"/>
                <a:ext cx="1430878" cy="981917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3547642-3548-4AA7-B8FA-A8845B59CCD3}"/>
              </a:ext>
            </a:extLst>
          </p:cNvPr>
          <p:cNvSpPr txBox="1"/>
          <p:nvPr/>
        </p:nvSpPr>
        <p:spPr>
          <a:xfrm>
            <a:off x="774551" y="3363408"/>
            <a:ext cx="7691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Future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Future proof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Regulatory &amp; governance considerations for moving towards individualised therapy.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Developed with understanding of human behaviour and adoption upon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23584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B7B7C08-EF60-40DD-9EA6-2963F99F4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43" y="1133428"/>
            <a:ext cx="1695715" cy="466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ADA64D70-1531-4753-BE46-399983FF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7" t="36667" r="45512" b="34358"/>
          <a:stretch>
            <a:fillRect/>
          </a:stretch>
        </p:blipFill>
        <p:spPr bwMode="auto">
          <a:xfrm>
            <a:off x="209905" y="3766637"/>
            <a:ext cx="1563371" cy="75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Image result for imperial college healthcare NHS trust">
            <a:extLst>
              <a:ext uri="{FF2B5EF4-FFF2-40B4-BE49-F238E27FC236}">
                <a16:creationId xmlns:a16="http://schemas.microsoft.com/office/drawing/2014/main" id="{410ECAA7-E7D7-4565-8DF6-52400D55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5" b="23161"/>
          <a:stretch>
            <a:fillRect/>
          </a:stretch>
        </p:blipFill>
        <p:spPr bwMode="auto">
          <a:xfrm>
            <a:off x="6242985" y="1754283"/>
            <a:ext cx="2788043" cy="71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0" descr="Image result for liverpool university">
            <a:extLst>
              <a:ext uri="{FF2B5EF4-FFF2-40B4-BE49-F238E27FC236}">
                <a16:creationId xmlns:a16="http://schemas.microsoft.com/office/drawing/2014/main" id="{57109683-768B-48C1-BED7-8B50A8FDA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963" y="3766637"/>
            <a:ext cx="2331037" cy="80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 result for merieux research grants">
            <a:extLst>
              <a:ext uri="{FF2B5EF4-FFF2-40B4-BE49-F238E27FC236}">
                <a16:creationId xmlns:a16="http://schemas.microsoft.com/office/drawing/2014/main" id="{A5AAC570-EF4A-4C2F-B377-F08F68D5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41" y="2569957"/>
            <a:ext cx="1695715" cy="45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AF346C-116B-47F1-A887-A29C2A5924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51" t="9400" r="59450" b="82200"/>
          <a:stretch/>
        </p:blipFill>
        <p:spPr>
          <a:xfrm>
            <a:off x="5666921" y="3242996"/>
            <a:ext cx="3404311" cy="433480"/>
          </a:xfrm>
          <a:prstGeom prst="rect">
            <a:avLst/>
          </a:prstGeom>
        </p:spPr>
      </p:pic>
      <p:pic>
        <p:nvPicPr>
          <p:cNvPr id="11" name="Picture 12" descr="Image result for imperial college london">
            <a:extLst>
              <a:ext uri="{FF2B5EF4-FFF2-40B4-BE49-F238E27FC236}">
                <a16:creationId xmlns:a16="http://schemas.microsoft.com/office/drawing/2014/main" id="{4B25CC84-B982-4093-8A23-8F0B4ACE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453" y="3924457"/>
            <a:ext cx="1888049" cy="54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90CE83-B45A-4450-8844-8FFDB0A74C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540" b="18116"/>
          <a:stretch/>
        </p:blipFill>
        <p:spPr>
          <a:xfrm>
            <a:off x="4887725" y="3717210"/>
            <a:ext cx="1392589" cy="909970"/>
          </a:xfrm>
          <a:prstGeom prst="rect">
            <a:avLst/>
          </a:prstGeom>
        </p:spPr>
      </p:pic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E7853478-5713-4D9A-8CB7-81BACDFE42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6178" y="262519"/>
            <a:ext cx="2524163" cy="51761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A031538-C69F-4E71-863E-F6A2C856AA40}"/>
              </a:ext>
            </a:extLst>
          </p:cNvPr>
          <p:cNvGrpSpPr/>
          <p:nvPr/>
        </p:nvGrpSpPr>
        <p:grpSpPr>
          <a:xfrm>
            <a:off x="312772" y="260144"/>
            <a:ext cx="5297082" cy="3065374"/>
            <a:chOff x="273604" y="405582"/>
            <a:chExt cx="5297082" cy="306537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70C56B7-FF76-421E-86D7-0F3D8CCA038B}"/>
                </a:ext>
              </a:extLst>
            </p:cNvPr>
            <p:cNvSpPr/>
            <p:nvPr/>
          </p:nvSpPr>
          <p:spPr>
            <a:xfrm>
              <a:off x="274736" y="405582"/>
              <a:ext cx="2040609" cy="552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Image result for pantelis georgiou">
              <a:extLst>
                <a:ext uri="{FF2B5EF4-FFF2-40B4-BE49-F238E27FC236}">
                  <a16:creationId xmlns:a16="http://schemas.microsoft.com/office/drawing/2014/main" id="{1D60996E-D175-4F4D-A4D9-7FCD5B02CD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478" y="428543"/>
              <a:ext cx="691983" cy="759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 descr="alison.holmes">
              <a:extLst>
                <a:ext uri="{FF2B5EF4-FFF2-40B4-BE49-F238E27FC236}">
                  <a16:creationId xmlns:a16="http://schemas.microsoft.com/office/drawing/2014/main" id="{308B6D02-D7F7-4EB9-A047-93CD041C9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04" y="423875"/>
              <a:ext cx="651939" cy="752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 descr="Image result for tony cass">
              <a:extLst>
                <a:ext uri="{FF2B5EF4-FFF2-40B4-BE49-F238E27FC236}">
                  <a16:creationId xmlns:a16="http://schemas.microsoft.com/office/drawing/2014/main" id="{AE20D950-A8FB-431A-9942-9F30CEB0D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2" r="11179"/>
            <a:stretch>
              <a:fillRect/>
            </a:stretch>
          </p:blipFill>
          <p:spPr bwMode="auto">
            <a:xfrm>
              <a:off x="2554803" y="428543"/>
              <a:ext cx="653619" cy="759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6" descr="Image result for danny o'hare">
              <a:extLst>
                <a:ext uri="{FF2B5EF4-FFF2-40B4-BE49-F238E27FC236}">
                  <a16:creationId xmlns:a16="http://schemas.microsoft.com/office/drawing/2014/main" id="{8941EBB6-6410-4655-A808-1739AD593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0" r="10976"/>
            <a:stretch>
              <a:fillRect/>
            </a:stretch>
          </p:blipFill>
          <p:spPr bwMode="auto">
            <a:xfrm>
              <a:off x="1795926" y="423875"/>
              <a:ext cx="696246" cy="758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8" descr="Image result for pau herrero">
              <a:extLst>
                <a:ext uri="{FF2B5EF4-FFF2-40B4-BE49-F238E27FC236}">
                  <a16:creationId xmlns:a16="http://schemas.microsoft.com/office/drawing/2014/main" id="{119945F7-CAE1-413F-930F-03885B0FC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25"/>
            <a:stretch>
              <a:fillRect/>
            </a:stretch>
          </p:blipFill>
          <p:spPr bwMode="auto">
            <a:xfrm>
              <a:off x="1015319" y="1236764"/>
              <a:ext cx="686299" cy="72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4" descr="Image result for william hope pk">
              <a:extLst>
                <a:ext uri="{FF2B5EF4-FFF2-40B4-BE49-F238E27FC236}">
                  <a16:creationId xmlns:a16="http://schemas.microsoft.com/office/drawing/2014/main" id="{82F99B15-BFD2-4638-8E9C-F6CFC1239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74" r="7321"/>
            <a:stretch>
              <a:fillRect/>
            </a:stretch>
          </p:blipFill>
          <p:spPr bwMode="auto">
            <a:xfrm>
              <a:off x="3331478" y="423875"/>
              <a:ext cx="677774" cy="753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6" descr="Image result for mark gilchrist">
              <a:extLst>
                <a:ext uri="{FF2B5EF4-FFF2-40B4-BE49-F238E27FC236}">
                  <a16:creationId xmlns:a16="http://schemas.microsoft.com/office/drawing/2014/main" id="{1231A947-CF04-40CB-AAB5-78F2E9109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0" t="2" r="16174" b="12724"/>
            <a:stretch>
              <a:fillRect/>
            </a:stretch>
          </p:blipFill>
          <p:spPr bwMode="auto">
            <a:xfrm>
              <a:off x="4887357" y="430480"/>
              <a:ext cx="671737" cy="760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3" descr="c.toumazou">
              <a:extLst>
                <a:ext uri="{FF2B5EF4-FFF2-40B4-BE49-F238E27FC236}">
                  <a16:creationId xmlns:a16="http://schemas.microsoft.com/office/drawing/2014/main" id="{F7901EA3-3D12-4DD4-B330-AA51E7C2D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3" t="-298" r="28438" b="49254"/>
            <a:stretch>
              <a:fillRect/>
            </a:stretch>
          </p:blipFill>
          <p:spPr bwMode="auto">
            <a:xfrm>
              <a:off x="1008517" y="2744807"/>
              <a:ext cx="678998" cy="722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 descr="Image result for bernard hernandez">
              <a:extLst>
                <a:ext uri="{FF2B5EF4-FFF2-40B4-BE49-F238E27FC236}">
                  <a16:creationId xmlns:a16="http://schemas.microsoft.com/office/drawing/2014/main" id="{67F24F78-EE48-48FD-86C7-75F1BE0DA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118"/>
            <a:stretch/>
          </p:blipFill>
          <p:spPr bwMode="auto">
            <a:xfrm>
              <a:off x="1012478" y="2030268"/>
              <a:ext cx="678997" cy="66992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3" name="Picture 4" descr="Image result for luke moore imperial">
              <a:extLst>
                <a:ext uri="{FF2B5EF4-FFF2-40B4-BE49-F238E27FC236}">
                  <a16:creationId xmlns:a16="http://schemas.microsoft.com/office/drawing/2014/main" id="{5637F58F-9EB3-4B55-B1A1-FE7B5F8867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65" t="-3740" r="17728" b="3740"/>
            <a:stretch/>
          </p:blipFill>
          <p:spPr bwMode="auto">
            <a:xfrm>
              <a:off x="282334" y="1211556"/>
              <a:ext cx="658809" cy="74751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8" name="Picture 4" descr="Image result for sally gowers imperial">
              <a:extLst>
                <a:ext uri="{FF2B5EF4-FFF2-40B4-BE49-F238E27FC236}">
                  <a16:creationId xmlns:a16="http://schemas.microsoft.com/office/drawing/2014/main" id="{FA030A84-854C-4792-871C-401D2A9CF1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6" t="8067" r="17442" b="9397"/>
            <a:stretch/>
          </p:blipFill>
          <p:spPr bwMode="auto">
            <a:xfrm>
              <a:off x="1794328" y="1241360"/>
              <a:ext cx="695953" cy="71770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9" name="Picture 6" descr="Image result for sanjiv sharama imperial">
              <a:extLst>
                <a:ext uri="{FF2B5EF4-FFF2-40B4-BE49-F238E27FC236}">
                  <a16:creationId xmlns:a16="http://schemas.microsoft.com/office/drawing/2014/main" id="{F0A9C916-09A1-440B-9279-97522B85B1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4" r="6945"/>
            <a:stretch/>
          </p:blipFill>
          <p:spPr bwMode="auto">
            <a:xfrm>
              <a:off x="1811524" y="2017954"/>
              <a:ext cx="680648" cy="67058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0" name="Picture 29" descr="Related image">
              <a:extLst>
                <a:ext uri="{FF2B5EF4-FFF2-40B4-BE49-F238E27FC236}">
                  <a16:creationId xmlns:a16="http://schemas.microsoft.com/office/drawing/2014/main" id="{62414DE6-C9C2-441D-9FE2-43333C2C7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0519" y="424733"/>
              <a:ext cx="671737" cy="75773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0DE39EC-B09C-4996-8C4B-4BDC40AD9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72760" t="24106" r="24696" b="64418"/>
            <a:stretch/>
          </p:blipFill>
          <p:spPr>
            <a:xfrm>
              <a:off x="283560" y="2018614"/>
              <a:ext cx="636969" cy="669924"/>
            </a:xfrm>
            <a:prstGeom prst="rect">
              <a:avLst/>
            </a:prstGeom>
          </p:spPr>
        </p:pic>
        <p:pic>
          <p:nvPicPr>
            <p:cNvPr id="37" name="Picture 2" descr="Image result for damien ming">
              <a:extLst>
                <a:ext uri="{FF2B5EF4-FFF2-40B4-BE49-F238E27FC236}">
                  <a16:creationId xmlns:a16="http://schemas.microsoft.com/office/drawing/2014/main" id="{469B65FB-228E-47CF-A7EF-ECFD27684F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6" r="51287" b="75132"/>
            <a:stretch/>
          </p:blipFill>
          <p:spPr bwMode="auto">
            <a:xfrm>
              <a:off x="283560" y="2759741"/>
              <a:ext cx="632408" cy="710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253310" y="2759814"/>
              <a:ext cx="755942" cy="698749"/>
            </a:xfrm>
            <a:prstGeom prst="rect">
              <a:avLst/>
            </a:prstGeom>
          </p:spPr>
        </p:pic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233DCA83-E552-4A17-948C-4C812888C5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32" r="19882" b="40548"/>
            <a:stretch/>
          </p:blipFill>
          <p:spPr bwMode="auto">
            <a:xfrm>
              <a:off x="2582361" y="1238247"/>
              <a:ext cx="632408" cy="726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7AF441-E57A-4E88-AF58-A83E1F178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117701" y="2748402"/>
              <a:ext cx="664555" cy="71874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5D79B04-EC73-4856-92BA-C830F333D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338454" y="1247198"/>
              <a:ext cx="670798" cy="71186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D845538-7131-46C9-A700-299B21548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l="16963" r="8572" b="14234"/>
            <a:stretch/>
          </p:blipFill>
          <p:spPr>
            <a:xfrm>
              <a:off x="4131561" y="1238247"/>
              <a:ext cx="650695" cy="72536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E009426-C699-4E98-B635-2ED4E1B8C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900885" y="1241291"/>
              <a:ext cx="669459" cy="726191"/>
            </a:xfrm>
            <a:prstGeom prst="rect">
              <a:avLst/>
            </a:prstGeom>
          </p:spPr>
        </p:pic>
        <p:pic>
          <p:nvPicPr>
            <p:cNvPr id="39" name="Picture 6" descr="Image result for enrique castro sanchez">
              <a:extLst>
                <a:ext uri="{FF2B5EF4-FFF2-40B4-BE49-F238E27FC236}">
                  <a16:creationId xmlns:a16="http://schemas.microsoft.com/office/drawing/2014/main" id="{3783B28B-A503-43B4-BD8D-3248594DF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478" y="2006524"/>
              <a:ext cx="667310" cy="68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Image result for esmita charani">
              <a:extLst>
                <a:ext uri="{FF2B5EF4-FFF2-40B4-BE49-F238E27FC236}">
                  <a16:creationId xmlns:a16="http://schemas.microsoft.com/office/drawing/2014/main" id="{5D732D4F-1655-473D-A2C0-1B705521F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896" b="23615"/>
            <a:stretch/>
          </p:blipFill>
          <p:spPr bwMode="auto">
            <a:xfrm>
              <a:off x="4125656" y="2023987"/>
              <a:ext cx="650695" cy="675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Alternate">
              <a:extLst>
                <a:ext uri="{FF2B5EF4-FFF2-40B4-BE49-F238E27FC236}">
                  <a16:creationId xmlns:a16="http://schemas.microsoft.com/office/drawing/2014/main" id="{94E7FC26-46CE-4EED-B872-866A77B62A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8" r="9203" b="32976"/>
            <a:stretch/>
          </p:blipFill>
          <p:spPr bwMode="auto">
            <a:xfrm>
              <a:off x="2575802" y="2014379"/>
              <a:ext cx="677508" cy="67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Alternate">
              <a:extLst>
                <a:ext uri="{FF2B5EF4-FFF2-40B4-BE49-F238E27FC236}">
                  <a16:creationId xmlns:a16="http://schemas.microsoft.com/office/drawing/2014/main" id="{471862B6-D498-402F-B87C-766CA7777F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31" t="7849" r="6940" b="30545"/>
            <a:stretch/>
          </p:blipFill>
          <p:spPr bwMode="auto">
            <a:xfrm>
              <a:off x="1811524" y="2748402"/>
              <a:ext cx="694355" cy="721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DE3826C-92F4-4F08-88AE-846C4E40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4900885" y="2027031"/>
              <a:ext cx="657495" cy="67081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B45FA10-BD6E-444D-AC54-B841955DB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19490"/>
            <a:stretch/>
          </p:blipFill>
          <p:spPr>
            <a:xfrm>
              <a:off x="2586681" y="2752061"/>
              <a:ext cx="666629" cy="71560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454EEB-CF3D-4C36-8428-9EA4FD8D0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b="18753"/>
            <a:stretch/>
          </p:blipFill>
          <p:spPr>
            <a:xfrm>
              <a:off x="4905997" y="2748983"/>
              <a:ext cx="664689" cy="721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327907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31EA920C65FB46988B3CFAD7C8A66A" ma:contentTypeVersion="17" ma:contentTypeDescription="Create a new document." ma:contentTypeScope="" ma:versionID="4353b7c56c829ae713523a57372db120">
  <xsd:schema xmlns:xsd="http://www.w3.org/2001/XMLSchema" xmlns:xs="http://www.w3.org/2001/XMLSchema" xmlns:p="http://schemas.microsoft.com/office/2006/metadata/properties" xmlns:ns2="46f95d85-49f6-4ddb-83b1-6c0982ff9727" xmlns:ns3="fc2df206-cc96-4f44-a78a-9b2ac733190e" targetNamespace="http://schemas.microsoft.com/office/2006/metadata/properties" ma:root="true" ma:fieldsID="13add043169ebb9e6fc04dcfd3974153" ns2:_="" ns3:_="">
    <xsd:import namespace="46f95d85-49f6-4ddb-83b1-6c0982ff9727"/>
    <xsd:import namespace="fc2df206-cc96-4f44-a78a-9b2ac7331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f95d85-49f6-4ddb-83b1-6c0982ff97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4661dae-d6df-48fc-a54e-a577d2899e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df206-cc96-4f44-a78a-9b2ac7331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b7c1cdc3-67b7-4436-9de4-2119d570e13e}" ma:internalName="TaxCatchAll" ma:showField="CatchAllData" ma:web="fc2df206-cc96-4f44-a78a-9b2ac73319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c2df206-cc96-4f44-a78a-9b2ac733190e" xsi:nil="true"/>
    <lcf76f155ced4ddcb4097134ff3c332f xmlns="46f95d85-49f6-4ddb-83b1-6c0982ff972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B7CC7FA-8FD4-40E2-9CA7-F9E7AC78C4F1}"/>
</file>

<file path=customXml/itemProps2.xml><?xml version="1.0" encoding="utf-8"?>
<ds:datastoreItem xmlns:ds="http://schemas.openxmlformats.org/officeDocument/2006/customXml" ds:itemID="{ECB753E9-3FE3-4E4D-B8DB-9B52DD26B33B}"/>
</file>

<file path=customXml/itemProps3.xml><?xml version="1.0" encoding="utf-8"?>
<ds:datastoreItem xmlns:ds="http://schemas.openxmlformats.org/officeDocument/2006/customXml" ds:itemID="{59BE4862-096D-4F9E-AE73-AB0010696D81}"/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2006</Words>
  <Application>Microsoft Office PowerPoint</Application>
  <PresentationFormat>On-screen Show (16:9)</PresentationFormat>
  <Paragraphs>398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Imperial College London Theme</vt:lpstr>
      <vt:lpstr>Artificial intelligence and real-time monitoring to support optimised antimicrobial use</vt:lpstr>
      <vt:lpstr>Antimicrobial decision making</vt:lpstr>
      <vt:lpstr>Individual decision making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Rawson, Timothy Miles</cp:lastModifiedBy>
  <cp:revision>244</cp:revision>
  <dcterms:created xsi:type="dcterms:W3CDTF">2017-02-16T14:49:58Z</dcterms:created>
  <dcterms:modified xsi:type="dcterms:W3CDTF">2023-06-20T16:17:33Z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0x010100AC31EA920C65FB46988B3CFAD7C8A66A</vt:lpwstr>
  </property>
</Properties>
</file>